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7" r:id="rId2"/>
    <p:sldId id="304" r:id="rId3"/>
    <p:sldId id="305" r:id="rId4"/>
    <p:sldId id="306" r:id="rId5"/>
    <p:sldId id="259" r:id="rId6"/>
    <p:sldId id="260" r:id="rId7"/>
    <p:sldId id="258" r:id="rId8"/>
    <p:sldId id="261" r:id="rId9"/>
    <p:sldId id="262" r:id="rId10"/>
    <p:sldId id="313" r:id="rId11"/>
    <p:sldId id="30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2" r:id="rId20"/>
    <p:sldId id="273" r:id="rId21"/>
    <p:sldId id="274" r:id="rId22"/>
    <p:sldId id="270" r:id="rId23"/>
    <p:sldId id="271" r:id="rId24"/>
    <p:sldId id="275" r:id="rId25"/>
    <p:sldId id="276" r:id="rId26"/>
    <p:sldId id="279" r:id="rId27"/>
    <p:sldId id="281" r:id="rId28"/>
    <p:sldId id="280" r:id="rId29"/>
    <p:sldId id="282" r:id="rId30"/>
    <p:sldId id="285" r:id="rId31"/>
    <p:sldId id="284" r:id="rId32"/>
    <p:sldId id="283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3" r:id="rId48"/>
    <p:sldId id="307" r:id="rId49"/>
    <p:sldId id="308" r:id="rId50"/>
    <p:sldId id="309" r:id="rId51"/>
    <p:sldId id="310" r:id="rId52"/>
    <p:sldId id="311" r:id="rId53"/>
    <p:sldId id="314" r:id="rId54"/>
    <p:sldId id="312" r:id="rId55"/>
    <p:sldId id="300" r:id="rId56"/>
    <p:sldId id="30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00"/>
    <a:srgbClr val="3E1004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8D2D8-4419-4885-B2E4-02EC95F8242A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DE154-A165-4DAC-9F15-1F48ADE9AB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CAB0B-2953-4061-B03E-FBE04D13E316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32F4-17FC-4024-A5AB-2EEAE9233CE6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50C6-74A7-47D6-8D15-D0C536C731CC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88BD6-C2E4-4BCB-AED1-CD6EA4CACDE9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B10E9-828A-405C-BE77-E8FBA4E44FB6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B779-A8C1-48B9-851C-392A749519F7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85A11-3982-479B-8370-6CDE2AC13CEB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9BBB2-1BF4-4C68-8E40-3C5E1CA566EA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ACA14-6A98-430D-AF7E-CB8798BC59DD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D02BA-1D56-453E-A9CE-81787154A5AC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51377-C515-445E-BB7C-58CB182D1DAD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7E049-DF4C-4D38-980C-2A2B8C431D4D}" type="datetime1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0601B-26C9-425D-8970-14F86CF1B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6;&#1072;&#1073;&#1086;&#1095;&#1080;&#1081;%20&#1089;&#1090;&#1086;&#1083;\&#1084;&#1072;&#1084;&#1072;\&#1055;&#1088;&#1077;&#1079;&#1077;&#1085;&#1090;&#1072;&#1094;&#1080;&#1080;,%20&#1082;&#1086;&#1085;&#1089;&#1087;&#1077;&#1082;&#1090;&#1099;\&#1050;&#1042;&#1053;&#1099;\&#1050;&#1042;&#1053;%20&#1043;&#1088;&#1080;&#1073;&#1099;\&#1084;&#1091;&#1079;&#1099;&#1082;&#1072;%20&#1050;&#1042;&#1053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6;&#1072;&#1073;&#1086;&#1095;&#1080;&#1081;%20&#1089;&#1090;&#1086;&#1083;\&#1084;&#1072;&#1084;&#1072;\&#1055;&#1088;&#1077;&#1079;&#1077;&#1085;&#1090;&#1072;&#1094;&#1080;&#1080;,%20&#1082;&#1086;&#1085;&#1089;&#1087;&#1077;&#1082;&#1090;&#1099;\&#1050;&#1042;&#1053;&#1099;\&#1050;&#1042;&#1053;%20&#1043;&#1088;&#1080;&#1073;&#1099;\&#1043;&#1088;&#1080;&#1073;&#1099;%20&#1088;&#1086;&#1089;&#1090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39.xml"/><Relationship Id="rId3" Type="http://schemas.openxmlformats.org/officeDocument/2006/relationships/slide" Target="slide26.xml"/><Relationship Id="rId7" Type="http://schemas.openxmlformats.org/officeDocument/2006/relationships/slide" Target="slide32.xml"/><Relationship Id="rId12" Type="http://schemas.openxmlformats.org/officeDocument/2006/relationships/slide" Target="slide38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11" Type="http://schemas.openxmlformats.org/officeDocument/2006/relationships/slide" Target="slide37.xml"/><Relationship Id="rId5" Type="http://schemas.openxmlformats.org/officeDocument/2006/relationships/slide" Target="slide29.xml"/><Relationship Id="rId10" Type="http://schemas.openxmlformats.org/officeDocument/2006/relationships/slide" Target="slide36.xml"/><Relationship Id="rId4" Type="http://schemas.openxmlformats.org/officeDocument/2006/relationships/slide" Target="slide28.xml"/><Relationship Id="rId9" Type="http://schemas.openxmlformats.org/officeDocument/2006/relationships/slide" Target="slide35.xml"/><Relationship Id="rId14" Type="http://schemas.openxmlformats.org/officeDocument/2006/relationships/slide" Target="slide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4.xml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24.xml"/><Relationship Id="rId4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24.xml"/><Relationship Id="rId4" Type="http://schemas.openxmlformats.org/officeDocument/2006/relationships/image" Target="../media/image6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5" Type="http://schemas.openxmlformats.org/officeDocument/2006/relationships/slide" Target="slide24.xml"/><Relationship Id="rId4" Type="http://schemas.openxmlformats.org/officeDocument/2006/relationships/image" Target="../media/image6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image" Target="../media/image7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6;&#1072;&#1073;&#1086;&#1095;&#1080;&#1081;%20&#1089;&#1090;&#1086;&#1083;\&#1084;&#1072;&#1084;&#1072;\&#1055;&#1088;&#1077;&#1079;&#1077;&#1085;&#1090;&#1072;&#1094;&#1080;&#1080;,%20&#1082;&#1086;&#1085;&#1089;&#1087;&#1077;&#1082;&#1090;&#1099;\&#1050;&#1042;&#1053;&#1099;\&#1050;&#1042;&#1053;%20&#1043;&#1088;&#1080;&#1073;&#1099;\&#1044;&#1086;&#1088;&#1086;&#1075;&#1072;%20&#1082;%20&#1089;&#1086;&#1083;&#1085;&#1094;&#1091;.mp3" TargetMode="Externa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6;&#1072;&#1073;&#1086;&#1095;&#1080;&#1081;%20&#1089;&#1090;&#1086;&#1083;\&#1084;&#1072;&#1084;&#1072;\&#1055;&#1088;&#1077;&#1079;&#1077;&#1085;&#1090;&#1072;&#1094;&#1080;&#1080;,%20&#1082;&#1086;&#1085;&#1089;&#1087;&#1077;&#1082;&#1090;&#1099;\&#1050;&#1042;&#1053;&#1099;\&#1050;&#1042;&#1053;%20&#1043;&#1088;&#1080;&#1073;&#1099;\&#1051;&#1102;&#1076;&#1084;&#1080;&#1083;&#1072;%20&#1047;&#1099;&#1082;&#1080;&#1085;&#1072;-&#1043;&#1088;&#1080;&#1073;&#1099;,%20&#1075;&#1088;&#1080;&#1073;&#1086;&#1095;&#1082;&#1080;%20(&#1042;.&#1048;.%20&#1058;&#1077;&#1084;&#1085;&#1086;&#1074;%20-%20%20&#1055;.%20&#1063;&#1077;&#1088;&#1085;&#1103;&#1077;&#1074;).mp3" TargetMode="External"/><Relationship Id="rId4" Type="http://schemas.openxmlformats.org/officeDocument/2006/relationships/image" Target="../media/image1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92275"/>
            <a:ext cx="7772400" cy="1608138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97275"/>
            <a:ext cx="6400800" cy="1620838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6" name="Picture 7" descr="E:\Documents and Settings\Зая\Мои документы\Картинки\Всячина\гриб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827584" y="404664"/>
            <a:ext cx="7459762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Игра-соревнование </a:t>
            </a:r>
            <a:r>
              <a:rPr lang="ru-RU" sz="54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для 6 классов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2924944"/>
            <a:ext cx="842493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cap="all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ГРИБНОЕ  ЦАРСТВО</a:t>
            </a:r>
            <a:endParaRPr lang="ru-RU" sz="7200" b="1" cap="all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5157192"/>
            <a:ext cx="6804248" cy="138499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800" b="1" dirty="0" smtClean="0">
                <a:ln w="5080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– учитель биологии и химии</a:t>
            </a:r>
          </a:p>
          <a:p>
            <a:pPr algn="ctr">
              <a:defRPr/>
            </a:pPr>
            <a:r>
              <a:rPr lang="ru-RU" sz="2800" b="1" dirty="0" smtClean="0">
                <a:ln w="5080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№26 Ногинского района</a:t>
            </a:r>
          </a:p>
          <a:p>
            <a:pPr algn="ctr">
              <a:defRPr/>
            </a:pPr>
            <a:r>
              <a:rPr lang="ru-RU" sz="2800" b="1" i="1" dirty="0" err="1" smtClean="0">
                <a:ln w="5080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Пешкина</a:t>
            </a:r>
            <a:r>
              <a:rPr lang="ru-RU" sz="2800" b="1" i="1" dirty="0" smtClean="0">
                <a:ln w="50800"/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Елена Владимировна </a:t>
            </a:r>
            <a:endParaRPr lang="ru-RU" sz="2800" b="1" i="1" dirty="0">
              <a:ln w="50800"/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музыка КВ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805264"/>
            <a:ext cx="872480" cy="87248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«Четвёртый лишний» 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D:\Рабочий стол\Живой уголок\Троиц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323528" y="4005064"/>
            <a:ext cx="3312369" cy="2361897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23528" y="1340768"/>
            <a:ext cx="8363272" cy="2808312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маслёнок, </a:t>
            </a:r>
            <a:r>
              <a:rPr lang="ru-RU" dirty="0" smtClean="0"/>
              <a:t>шампиньон, </a:t>
            </a:r>
            <a:r>
              <a:rPr lang="ru-RU" dirty="0"/>
              <a:t>подосиновик, белый</a:t>
            </a:r>
          </a:p>
          <a:p>
            <a:pPr lvl="0"/>
            <a:r>
              <a:rPr lang="ru-RU" dirty="0"/>
              <a:t>сыроежка, волнушка, моховик, рыжик</a:t>
            </a:r>
          </a:p>
          <a:p>
            <a:pPr lvl="0"/>
            <a:r>
              <a:rPr lang="ru-RU" dirty="0"/>
              <a:t>трутовик, опёнок, </a:t>
            </a:r>
            <a:r>
              <a:rPr lang="ru-RU" dirty="0" err="1"/>
              <a:t>вешенки</a:t>
            </a:r>
            <a:r>
              <a:rPr lang="ru-RU" dirty="0"/>
              <a:t>, мухомор</a:t>
            </a:r>
          </a:p>
          <a:p>
            <a:pPr lvl="0"/>
            <a:r>
              <a:rPr lang="ru-RU" dirty="0"/>
              <a:t>желчный гриб, боровик, подберёзовик, </a:t>
            </a:r>
            <a:r>
              <a:rPr lang="ru-RU" dirty="0" err="1" smtClean="0"/>
              <a:t>поддубник</a:t>
            </a:r>
            <a:endParaRPr lang="ru-RU" dirty="0" smtClean="0"/>
          </a:p>
          <a:p>
            <a:r>
              <a:rPr lang="ru-RU" dirty="0" smtClean="0"/>
              <a:t>фитофтора, спорынья, дрожжи, мучнистая роса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pic>
        <p:nvPicPr>
          <p:cNvPr id="40961" name="Picture 1" descr="C:\Users\elena\Desktop\Грибы\мухомор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005064"/>
            <a:ext cx="3120346" cy="2340259"/>
          </a:xfrm>
          <a:prstGeom prst="rect">
            <a:avLst/>
          </a:prstGeom>
          <a:noFill/>
        </p:spPr>
      </p:pic>
      <p:pic>
        <p:nvPicPr>
          <p:cNvPr id="1026" name="Picture 2" descr="C:\Users\elena\Desktop\Грибы\мучнистая рос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2611" y="4005064"/>
            <a:ext cx="2121517" cy="259228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Видео для зрителей – «Рост грибов»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Грибы рос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719388"/>
            <a:ext cx="3048000" cy="2286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«Четвёртый лишний» 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Picture 2" descr="D:\Рабочий стол\Живой уголок\Троиц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323528" y="4077072"/>
            <a:ext cx="3240361" cy="2310552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23528" y="1340768"/>
            <a:ext cx="8363272" cy="2808312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маслёнок, </a:t>
            </a:r>
            <a:r>
              <a:rPr lang="ru-RU" dirty="0" smtClean="0"/>
              <a:t>шампиньон, </a:t>
            </a:r>
            <a:r>
              <a:rPr lang="ru-RU" dirty="0"/>
              <a:t>подосиновик, белый</a:t>
            </a:r>
          </a:p>
          <a:p>
            <a:pPr lvl="0"/>
            <a:r>
              <a:rPr lang="ru-RU" dirty="0"/>
              <a:t>сыроежка, волнушка, моховик, рыжик</a:t>
            </a:r>
          </a:p>
          <a:p>
            <a:pPr lvl="0"/>
            <a:r>
              <a:rPr lang="ru-RU" dirty="0"/>
              <a:t>трутовик, опёнок, </a:t>
            </a:r>
            <a:r>
              <a:rPr lang="ru-RU" dirty="0" err="1"/>
              <a:t>вешенки</a:t>
            </a:r>
            <a:r>
              <a:rPr lang="ru-RU" dirty="0"/>
              <a:t>, мухомор</a:t>
            </a:r>
          </a:p>
          <a:p>
            <a:pPr lvl="0"/>
            <a:r>
              <a:rPr lang="ru-RU" dirty="0"/>
              <a:t>желчный гриб, боровик, подберёзовик, </a:t>
            </a:r>
            <a:r>
              <a:rPr lang="ru-RU" dirty="0" err="1" smtClean="0"/>
              <a:t>поддубник</a:t>
            </a:r>
            <a:endParaRPr lang="ru-RU" dirty="0" smtClean="0"/>
          </a:p>
          <a:p>
            <a:r>
              <a:rPr lang="ru-RU" dirty="0" smtClean="0"/>
              <a:t>фитофтора, спорынья, дрожжи, мучнистая роса</a:t>
            </a:r>
          </a:p>
          <a:p>
            <a:pPr lvl="0"/>
            <a:endParaRPr lang="ru-RU" dirty="0"/>
          </a:p>
          <a:p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339752" y="1772816"/>
            <a:ext cx="187220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995936" y="2276872"/>
            <a:ext cx="1368152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932040" y="2780928"/>
            <a:ext cx="144016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83568" y="3356992"/>
            <a:ext cx="223224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1" name="Picture 1" descr="C:\Users\elena\Desktop\Грибы\мухомор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77072"/>
            <a:ext cx="3120346" cy="2340259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067944" y="3861048"/>
            <a:ext cx="144016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elena\Desktop\Грибы\мучнистая роса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077072"/>
            <a:ext cx="2121517" cy="2592288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556792"/>
            <a:ext cx="4038600" cy="211683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Шустрые </a:t>
            </a:r>
            <a:r>
              <a:rPr lang="ru-RU" dirty="0"/>
              <a:t>ребятки </a:t>
            </a:r>
          </a:p>
          <a:p>
            <a:pPr>
              <a:buNone/>
            </a:pPr>
            <a:r>
              <a:rPr lang="ru-RU" dirty="0" smtClean="0"/>
              <a:t>    Натянули </a:t>
            </a:r>
            <a:r>
              <a:rPr lang="ru-RU" dirty="0"/>
              <a:t>шляпки, </a:t>
            </a:r>
            <a:br>
              <a:rPr lang="ru-RU" dirty="0"/>
            </a:br>
            <a:r>
              <a:rPr lang="ru-RU" dirty="0"/>
              <a:t>Шляпки на подкладке,</a:t>
            </a:r>
            <a:br>
              <a:rPr lang="ru-RU" dirty="0"/>
            </a:br>
            <a:r>
              <a:rPr lang="ru-RU" dirty="0"/>
              <a:t>Скользкие да </a:t>
            </a:r>
            <a:r>
              <a:rPr lang="ru-RU" dirty="0" smtClean="0"/>
              <a:t>гладкие.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4221088"/>
            <a:ext cx="21771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маслята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elena\Desktop\Грибы\маслята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556792"/>
            <a:ext cx="4330824" cy="4896543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40283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Вдоль </a:t>
            </a:r>
            <a:r>
              <a:rPr lang="ru-RU" dirty="0"/>
              <a:t>лесных дорожек </a:t>
            </a:r>
            <a:br>
              <a:rPr lang="ru-RU" dirty="0"/>
            </a:br>
            <a:r>
              <a:rPr lang="ru-RU" dirty="0"/>
              <a:t>Много белых ножек </a:t>
            </a:r>
            <a:br>
              <a:rPr lang="ru-RU" dirty="0"/>
            </a:br>
            <a:r>
              <a:rPr lang="ru-RU" dirty="0"/>
              <a:t>В шляпках разноцветных, </a:t>
            </a:r>
            <a:br>
              <a:rPr lang="ru-RU" dirty="0"/>
            </a:br>
            <a:r>
              <a:rPr lang="ru-RU" dirty="0"/>
              <a:t>Издали заметных, </a:t>
            </a:r>
            <a:br>
              <a:rPr lang="ru-RU" dirty="0"/>
            </a:br>
            <a:r>
              <a:rPr lang="ru-RU" dirty="0"/>
              <a:t>Собирай, не мешкай, 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Это </a:t>
            </a:r>
            <a:r>
              <a:rPr lang="ru-RU" dirty="0"/>
              <a:t>–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3717032"/>
            <a:ext cx="27123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сыроежки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elena\Desktop\Грибы\сыроежки в ведр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628800"/>
            <a:ext cx="3720728" cy="4608512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g1.liveinternet.ru/images/attach/c/8/102/642/102642873_2565092_grib_lisich.jpg"/>
          <p:cNvPicPr>
            <a:picLocks noChangeAspect="1" noChangeArrowheads="1"/>
          </p:cNvPicPr>
          <p:nvPr/>
        </p:nvPicPr>
        <p:blipFill>
          <a:blip r:embed="rId2" cstate="print"/>
          <a:srcRect r="31072"/>
          <a:stretch>
            <a:fillRect/>
          </a:stretch>
        </p:blipFill>
        <p:spPr bwMode="auto">
          <a:xfrm>
            <a:off x="4211960" y="1556792"/>
            <a:ext cx="4464496" cy="46672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56793"/>
            <a:ext cx="4474840" cy="25202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Из-под </a:t>
            </a:r>
            <a:r>
              <a:rPr lang="ru-RU" dirty="0"/>
              <a:t>травки прошлогодней </a:t>
            </a:r>
            <a:br>
              <a:rPr lang="ru-RU" dirty="0"/>
            </a:br>
            <a:r>
              <a:rPr lang="ru-RU" dirty="0"/>
              <a:t>Вылезают на свободу </a:t>
            </a:r>
            <a:br>
              <a:rPr lang="ru-RU" dirty="0"/>
            </a:br>
            <a:r>
              <a:rPr lang="ru-RU" dirty="0"/>
              <a:t>Неразлучные сестрички – </a:t>
            </a:r>
            <a:br>
              <a:rPr lang="ru-RU" dirty="0"/>
            </a:br>
            <a:r>
              <a:rPr lang="ru-RU" dirty="0"/>
              <a:t>Рыжеватые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038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4221088"/>
            <a:ext cx="2214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лисички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56792"/>
            <a:ext cx="561662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Я родился в день дождливый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Под </a:t>
            </a:r>
            <a:r>
              <a:rPr lang="ru-RU" dirty="0" smtClean="0"/>
              <a:t>осиной молодой,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 шапкой бархатной, красивой,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 ножкой толстой и прямой.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4221088"/>
            <a:ext cx="34336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подосиновик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http://molbiol.ru/pictures/heckfy_108.jpg"/>
          <p:cNvPicPr>
            <a:picLocks noChangeAspect="1" noChangeArrowheads="1"/>
          </p:cNvPicPr>
          <p:nvPr/>
        </p:nvPicPr>
        <p:blipFill>
          <a:blip r:embed="rId2" cstate="print"/>
          <a:srcRect r="21255"/>
          <a:stretch>
            <a:fillRect/>
          </a:stretch>
        </p:blipFill>
        <p:spPr bwMode="auto">
          <a:xfrm>
            <a:off x="5436096" y="1556792"/>
            <a:ext cx="3312368" cy="449086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556793"/>
            <a:ext cx="4690864" cy="23042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Наши </a:t>
            </a:r>
            <a:r>
              <a:rPr lang="ru-RU" dirty="0"/>
              <a:t>шляпки, как колечки,</a:t>
            </a:r>
            <a:br>
              <a:rPr lang="ru-RU" dirty="0"/>
            </a:br>
            <a:r>
              <a:rPr lang="ru-RU" dirty="0"/>
              <a:t>Как колечки волн на речке.</a:t>
            </a:r>
            <a:br>
              <a:rPr lang="ru-RU" dirty="0"/>
            </a:br>
            <a:r>
              <a:rPr lang="ru-RU" dirty="0"/>
              <a:t>Сыроежек мы подружки,</a:t>
            </a:r>
            <a:br>
              <a:rPr lang="ru-RU" dirty="0"/>
            </a:br>
            <a:r>
              <a:rPr lang="ru-RU" dirty="0"/>
              <a:t>Нас зовут грибы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4221088"/>
            <a:ext cx="26532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волнушки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5" name="Picture 1" descr="C:\Users\elena\Desktop\Грибы\волнушки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600200"/>
            <a:ext cx="3681624" cy="4525963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556793"/>
            <a:ext cx="5338936" cy="23042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Царь </a:t>
            </a:r>
            <a:r>
              <a:rPr lang="ru-RU" dirty="0"/>
              <a:t>грибов на толстой ножке </a:t>
            </a:r>
            <a:br>
              <a:rPr lang="ru-RU" dirty="0"/>
            </a:br>
            <a:r>
              <a:rPr lang="ru-RU" dirty="0"/>
              <a:t>Самый лучший для лукошка. </a:t>
            </a:r>
            <a:br>
              <a:rPr lang="ru-RU" dirty="0"/>
            </a:br>
            <a:r>
              <a:rPr lang="ru-RU" dirty="0" smtClean="0"/>
              <a:t>Голову он держит </a:t>
            </a:r>
            <a:r>
              <a:rPr lang="ru-RU" dirty="0"/>
              <a:t>смело, </a:t>
            </a:r>
            <a:br>
              <a:rPr lang="ru-RU" dirty="0"/>
            </a:br>
            <a:r>
              <a:rPr lang="ru-RU" dirty="0"/>
              <a:t>Потому что гриб 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63888" y="2708920"/>
            <a:ext cx="17721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1" name="Picture 1" descr="C:\Users\elena\Desktop\Грибы\белы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5125" r="14705"/>
          <a:stretch>
            <a:fillRect/>
          </a:stretch>
        </p:blipFill>
        <p:spPr bwMode="auto">
          <a:xfrm>
            <a:off x="5292080" y="1628800"/>
            <a:ext cx="3384376" cy="4608512"/>
          </a:xfrm>
          <a:prstGeom prst="rect">
            <a:avLst/>
          </a:prstGeom>
          <a:noFill/>
        </p:spPr>
      </p:pic>
      <p:pic>
        <p:nvPicPr>
          <p:cNvPr id="5122" name="Picture 2" descr="C:\Users\elena\Desktop\Грибы\белый гиган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01008"/>
            <a:ext cx="3064979" cy="2929260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elena\Desktop\Грибы\опята съедобны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898" r="8870"/>
          <a:stretch>
            <a:fillRect/>
          </a:stretch>
        </p:blipFill>
        <p:spPr bwMode="auto">
          <a:xfrm>
            <a:off x="4427984" y="1628800"/>
            <a:ext cx="4236750" cy="43204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5338936" cy="23042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Нет грибов дружней, чем эти,</a:t>
            </a:r>
          </a:p>
          <a:p>
            <a:pPr>
              <a:buNone/>
            </a:pPr>
            <a:r>
              <a:rPr lang="ru-RU" dirty="0" smtClean="0"/>
              <a:t>Знают взрослые и дети,</a:t>
            </a:r>
          </a:p>
          <a:p>
            <a:pPr>
              <a:buNone/>
            </a:pPr>
            <a:r>
              <a:rPr lang="ru-RU" dirty="0" smtClean="0"/>
              <a:t>На пеньках растут в лесу</a:t>
            </a:r>
          </a:p>
          <a:p>
            <a:pPr>
              <a:buNone/>
            </a:pPr>
            <a:r>
              <a:rPr lang="ru-RU" dirty="0" smtClean="0"/>
              <a:t>Как веснушки на носу.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4221088"/>
            <a:ext cx="15680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опята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Грибные частушки</a:t>
            </a:r>
            <a:endParaRPr lang="ru-RU" b="1" dirty="0">
              <a:solidFill>
                <a:srgbClr val="004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elena\Desktop\Грибы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939" y="1412776"/>
            <a:ext cx="7214484" cy="4968552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556792"/>
            <a:ext cx="5338936" cy="23042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Росла «заячья картошка»,</a:t>
            </a:r>
          </a:p>
          <a:p>
            <a:pPr>
              <a:buNone/>
            </a:pPr>
            <a:r>
              <a:rPr lang="ru-RU" dirty="0" smtClean="0"/>
              <a:t>Да не взял никто в лукошко.</a:t>
            </a:r>
          </a:p>
          <a:p>
            <a:pPr>
              <a:buNone/>
            </a:pPr>
            <a:r>
              <a:rPr lang="ru-RU" dirty="0" smtClean="0"/>
              <a:t>А теперь прорвешь бочок – </a:t>
            </a:r>
          </a:p>
          <a:p>
            <a:pPr>
              <a:buNone/>
            </a:pPr>
            <a:r>
              <a:rPr lang="ru-RU" dirty="0" smtClean="0"/>
              <a:t>Пыхнет темный табачок.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3429000"/>
            <a:ext cx="26981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дождевик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C:\Users\elena\Desktop\Грибы\дождевик настоящий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5004" y="1600200"/>
            <a:ext cx="3679444" cy="4778498"/>
          </a:xfrm>
          <a:prstGeom prst="rect">
            <a:avLst/>
          </a:prstGeom>
          <a:noFill/>
        </p:spPr>
      </p:pic>
      <p:pic>
        <p:nvPicPr>
          <p:cNvPr id="29700" name="Picture 4" descr="C:\Users\elena\Desktop\Грибы\дождевик старый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221088"/>
            <a:ext cx="3144952" cy="2227430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Дождевики - гиганты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C:\Users\elena\Desktop\Грибы\дождевик гиган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970"/>
          <a:stretch>
            <a:fillRect/>
          </a:stretch>
        </p:blipFill>
        <p:spPr bwMode="auto">
          <a:xfrm>
            <a:off x="395536" y="1484784"/>
            <a:ext cx="4805392" cy="3816424"/>
          </a:xfrm>
          <a:prstGeom prst="rect">
            <a:avLst/>
          </a:prstGeom>
          <a:noFill/>
        </p:spPr>
      </p:pic>
      <p:pic>
        <p:nvPicPr>
          <p:cNvPr id="30723" name="Picture 3" descr="C:\Users\elena\Desktop\Грибы\дождевики гиганты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66982"/>
            <a:ext cx="4254624" cy="319096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556793"/>
            <a:ext cx="4474840" cy="23762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А </a:t>
            </a:r>
            <a:r>
              <a:rPr lang="ru-RU" dirty="0"/>
              <a:t>вот кто-то важный</a:t>
            </a:r>
            <a:br>
              <a:rPr lang="ru-RU" dirty="0"/>
            </a:br>
            <a:r>
              <a:rPr lang="ru-RU" dirty="0"/>
              <a:t>На беленькой ножке,</a:t>
            </a:r>
            <a:br>
              <a:rPr lang="ru-RU" dirty="0"/>
            </a:br>
            <a:r>
              <a:rPr lang="ru-RU" dirty="0"/>
              <a:t>Он с красною шляпкой,</a:t>
            </a:r>
            <a:br>
              <a:rPr lang="ru-RU" dirty="0"/>
            </a:br>
            <a:r>
              <a:rPr lang="ru-RU" dirty="0"/>
              <a:t>На шляпке – горошки.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15616" y="4221088"/>
            <a:ext cx="24119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мухомор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forum.dive-tyumen.ru/yabbfiles/Attachments/muhom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4124325" cy="475252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«Загадочный» конкурс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556793"/>
            <a:ext cx="4762872" cy="37444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Я </a:t>
            </a:r>
            <a:r>
              <a:rPr lang="ru-RU" dirty="0"/>
              <a:t>старушка вредная,</a:t>
            </a:r>
            <a:br>
              <a:rPr lang="ru-RU" dirty="0"/>
            </a:br>
            <a:r>
              <a:rPr lang="ru-RU" dirty="0"/>
              <a:t>На мне шляпка бледная, </a:t>
            </a:r>
            <a:br>
              <a:rPr lang="ru-RU" dirty="0"/>
            </a:br>
            <a:r>
              <a:rPr lang="ru-RU" dirty="0"/>
              <a:t>А нога в ботинке,</a:t>
            </a:r>
            <a:br>
              <a:rPr lang="ru-RU" dirty="0"/>
            </a:br>
            <a:r>
              <a:rPr lang="ru-RU" dirty="0"/>
              <a:t>На чулке – </a:t>
            </a:r>
            <a:r>
              <a:rPr lang="ru-RU" dirty="0" err="1"/>
              <a:t>пестринки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Вокруг ворота –</a:t>
            </a:r>
            <a:br>
              <a:rPr lang="ru-RU" dirty="0"/>
            </a:br>
            <a:r>
              <a:rPr lang="ru-RU" dirty="0" err="1"/>
              <a:t>Перераспорото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Кто меня коснётся,</a:t>
            </a:r>
            <a:br>
              <a:rPr lang="ru-RU" dirty="0"/>
            </a:br>
            <a:r>
              <a:rPr lang="ru-RU" dirty="0"/>
              <a:t>Тот </a:t>
            </a:r>
            <a:r>
              <a:rPr lang="ru-RU" dirty="0" smtClean="0"/>
              <a:t>уже </a:t>
            </a:r>
            <a:r>
              <a:rPr lang="ru-RU" dirty="0"/>
              <a:t>не проснётся.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5301208"/>
            <a:ext cx="43347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бледная поганка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3" name="Picture 1" descr="C:\Users\elena\Desktop\Грибы\бледная поганка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628800"/>
            <a:ext cx="3899309" cy="4464496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«Своя игра»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3490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474840"/>
                <a:gridCol w="1296144"/>
                <a:gridCol w="1224136"/>
                <a:gridCol w="1234480"/>
              </a:tblGrid>
              <a:tr h="1087270"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3E1004"/>
                          </a:solidFill>
                        </a:rPr>
                        <a:t>А. Жизнь грибов</a:t>
                      </a:r>
                      <a:endParaRPr lang="ru-RU" sz="3200" b="1" dirty="0">
                        <a:solidFill>
                          <a:srgbClr val="3E100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2" action="ppaction://hlinksldjump"/>
                        </a:rPr>
                        <a:t>1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3" action="ppaction://hlinksldjump"/>
                        </a:rPr>
                        <a:t>2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4" action="ppaction://hlinksldjump"/>
                        </a:rPr>
                        <a:t>3</a:t>
                      </a:r>
                      <a:endParaRPr lang="ru-RU" sz="4000" b="1" dirty="0"/>
                    </a:p>
                  </a:txBody>
                  <a:tcPr anchor="ctr"/>
                </a:tc>
              </a:tr>
              <a:tr h="1087270"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3E1004"/>
                          </a:solidFill>
                        </a:rPr>
                        <a:t>Б. Грибы на службе человека</a:t>
                      </a:r>
                      <a:endParaRPr lang="ru-RU" sz="3200" b="1" dirty="0">
                        <a:solidFill>
                          <a:srgbClr val="3E100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5" action="ppaction://hlinksldjump"/>
                        </a:rPr>
                        <a:t>1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6" action="ppaction://hlinksldjump"/>
                        </a:rPr>
                        <a:t>2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7" action="ppaction://hlinksldjump"/>
                        </a:rPr>
                        <a:t>3</a:t>
                      </a:r>
                      <a:endParaRPr lang="ru-RU" sz="4000" b="1" dirty="0"/>
                    </a:p>
                  </a:txBody>
                  <a:tcPr anchor="ctr"/>
                </a:tc>
              </a:tr>
              <a:tr h="1087270"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3E1004"/>
                          </a:solidFill>
                        </a:rPr>
                        <a:t>В. Такие вредные грибы</a:t>
                      </a:r>
                      <a:endParaRPr lang="ru-RU" sz="3200" b="1" dirty="0">
                        <a:solidFill>
                          <a:srgbClr val="3E100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8" action="ppaction://hlinksldjump"/>
                        </a:rPr>
                        <a:t>1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9" action="ppaction://hlinksldjump"/>
                        </a:rPr>
                        <a:t>2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10" action="ppaction://hlinksldjump"/>
                        </a:rPr>
                        <a:t>3</a:t>
                      </a:r>
                      <a:endParaRPr lang="ru-RU" sz="4000" b="1" dirty="0"/>
                    </a:p>
                  </a:txBody>
                  <a:tcPr anchor="ctr"/>
                </a:tc>
              </a:tr>
              <a:tr h="1087270"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3E1004"/>
                          </a:solidFill>
                        </a:rPr>
                        <a:t>Г. </a:t>
                      </a:r>
                      <a:r>
                        <a:rPr lang="ru-RU" sz="3200" b="1" dirty="0" err="1" smtClean="0">
                          <a:solidFill>
                            <a:srgbClr val="3E1004"/>
                          </a:solidFill>
                        </a:rPr>
                        <a:t>Фотозагадки</a:t>
                      </a:r>
                      <a:endParaRPr lang="ru-RU" sz="3200" b="1" dirty="0">
                        <a:solidFill>
                          <a:srgbClr val="3E1004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11" action="ppaction://hlinksldjump"/>
                        </a:rPr>
                        <a:t>1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12" action="ppaction://hlinksldjump"/>
                        </a:rPr>
                        <a:t>2</a:t>
                      </a:r>
                      <a:endParaRPr lang="ru-RU" sz="4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hlinkClick r:id="rId13" action="ppaction://hlinksldjump"/>
                        </a:rPr>
                        <a:t>3</a:t>
                      </a:r>
                      <a:endParaRPr lang="ru-RU" sz="40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Управляющая кнопка: в конец 3">
            <a:hlinkClick r:id="rId14" action="ppaction://hlinksldjump" highlightClick="1"/>
          </p:cNvPr>
          <p:cNvSpPr/>
          <p:nvPr/>
        </p:nvSpPr>
        <p:spPr>
          <a:xfrm>
            <a:off x="323528" y="260648"/>
            <a:ext cx="1008112" cy="936104"/>
          </a:xfrm>
          <a:prstGeom prst="actionButtonEnd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elena\Desktop\Грибы\микориз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779431"/>
            <a:ext cx="3720029" cy="37973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Жизнь грибов – 1 балл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/>
          <a:lstStyle/>
          <a:p>
            <a:r>
              <a:rPr lang="ru-RU" dirty="0" smtClean="0"/>
              <a:t>Почему названия многих грибов связаны с деревьями?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2276872"/>
            <a:ext cx="8219256" cy="1584176"/>
          </a:xfrm>
        </p:spPr>
        <p:txBody>
          <a:bodyPr/>
          <a:lstStyle/>
          <a:p>
            <a:r>
              <a:rPr lang="ru-RU" dirty="0" smtClean="0"/>
              <a:t>Между корнями деревьев и нитями грибницы устанавливается тесная связь – симбиоз. Образуется </a:t>
            </a:r>
            <a:r>
              <a:rPr lang="ru-RU" b="1" i="1" dirty="0" smtClean="0">
                <a:solidFill>
                  <a:srgbClr val="3E1004"/>
                </a:solidFill>
              </a:rPr>
              <a:t>микориза – </a:t>
            </a:r>
            <a:r>
              <a:rPr 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«грибокорень</a:t>
            </a: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7" name="Picture 3" descr="C:\Users\elena\Desktop\Грибы\микориз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717032"/>
            <a:ext cx="3840427" cy="2880320"/>
          </a:xfrm>
          <a:prstGeom prst="rect">
            <a:avLst/>
          </a:prstGeom>
          <a:noFill/>
        </p:spPr>
      </p:pic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Жизнь грибов – 2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52128"/>
          </a:xfrm>
        </p:spPr>
        <p:txBody>
          <a:bodyPr>
            <a:normAutofit/>
          </a:bodyPr>
          <a:lstStyle/>
          <a:p>
            <a:r>
              <a:rPr lang="ru-RU" dirty="0" smtClean="0"/>
              <a:t>Как размножается большинство грибов? Как они расселяются?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2204864"/>
            <a:ext cx="8219256" cy="1944216"/>
          </a:xfrm>
        </p:spPr>
        <p:txBody>
          <a:bodyPr>
            <a:normAutofit/>
          </a:bodyPr>
          <a:lstStyle/>
          <a:p>
            <a:r>
              <a:rPr lang="ru-RU" dirty="0" smtClean="0"/>
              <a:t>В основном грибы размножаются при помощи спор. Споры разносит ветер, а также многие животные, в желудках которых споры не перевариваются.</a:t>
            </a:r>
            <a:endParaRPr lang="ru-RU" dirty="0"/>
          </a:p>
        </p:txBody>
      </p:sp>
      <p:pic>
        <p:nvPicPr>
          <p:cNvPr id="32772" name="Picture 4" descr="C:\Users\elena\Desktop\Грибы\слизень на грибе.jpg"/>
          <p:cNvPicPr>
            <a:picLocks noChangeAspect="1" noChangeArrowheads="1"/>
          </p:cNvPicPr>
          <p:nvPr/>
        </p:nvPicPr>
        <p:blipFill>
          <a:blip r:embed="rId2" cstate="print"/>
          <a:srcRect l="27320"/>
          <a:stretch>
            <a:fillRect/>
          </a:stretch>
        </p:blipFill>
        <p:spPr bwMode="auto">
          <a:xfrm>
            <a:off x="6384994" y="3933056"/>
            <a:ext cx="2352143" cy="2160240"/>
          </a:xfrm>
          <a:prstGeom prst="rect">
            <a:avLst/>
          </a:prstGeom>
          <a:noFill/>
        </p:spPr>
      </p:pic>
      <p:pic>
        <p:nvPicPr>
          <p:cNvPr id="32773" name="Picture 5" descr="C:\Users\elena\Desktop\Грибы\грибной комар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33056"/>
            <a:ext cx="2873714" cy="2088232"/>
          </a:xfrm>
          <a:prstGeom prst="rect">
            <a:avLst/>
          </a:prstGeom>
          <a:noFill/>
        </p:spPr>
      </p:pic>
      <p:pic>
        <p:nvPicPr>
          <p:cNvPr id="32774" name="Picture 6" descr="C:\Users\elena\Desktop\Грибы\грибной комарик личин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933056"/>
            <a:ext cx="2818284" cy="211371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7544" y="3933056"/>
            <a:ext cx="2548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4600"/>
                </a:solidFill>
              </a:rPr>
              <a:t>Грибной комарик</a:t>
            </a:r>
            <a:endParaRPr lang="ru-RU" sz="2400" b="1" dirty="0">
              <a:solidFill>
                <a:srgbClr val="0046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2200" y="3933056"/>
            <a:ext cx="1289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4600"/>
                </a:solidFill>
              </a:rPr>
              <a:t>Слизень</a:t>
            </a:r>
            <a:endParaRPr lang="ru-RU" sz="2400" b="1" dirty="0">
              <a:solidFill>
                <a:srgbClr val="004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6021288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4600"/>
                </a:solidFill>
              </a:rPr>
              <a:t>«Червяки» в грибах – это </a:t>
            </a:r>
          </a:p>
          <a:p>
            <a:pPr algn="ctr"/>
            <a:r>
              <a:rPr lang="ru-RU" sz="2400" b="1" dirty="0" smtClean="0">
                <a:solidFill>
                  <a:srgbClr val="004600"/>
                </a:solidFill>
              </a:rPr>
              <a:t>личинки грибного комарика</a:t>
            </a:r>
            <a:endParaRPr lang="ru-RU" sz="2400" b="1" dirty="0">
              <a:solidFill>
                <a:srgbClr val="00460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2" grpId="0"/>
      <p:bldP spid="13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elena\Desktop\Грибы\белк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688229"/>
            <a:ext cx="4056885" cy="2839819"/>
          </a:xfrm>
          <a:prstGeom prst="rect">
            <a:avLst/>
          </a:prstGeom>
          <a:noFill/>
        </p:spPr>
      </p:pic>
      <p:pic>
        <p:nvPicPr>
          <p:cNvPr id="33794" name="Picture 2" descr="C:\Users\elena\Desktop\Грибы\лос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75892"/>
            <a:ext cx="4320480" cy="2849452"/>
          </a:xfrm>
          <a:prstGeom prst="rect">
            <a:avLst/>
          </a:prstGeom>
          <a:noFill/>
        </p:spPr>
      </p:pic>
      <p:pic>
        <p:nvPicPr>
          <p:cNvPr id="33795" name="Picture 3" descr="C:\Users\elena\Desktop\Грибы\заяц и гриб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2656"/>
            <a:ext cx="3816424" cy="3237600"/>
          </a:xfrm>
          <a:prstGeom prst="rect">
            <a:avLst/>
          </a:prstGeom>
          <a:noFill/>
        </p:spPr>
      </p:pic>
      <p:pic>
        <p:nvPicPr>
          <p:cNvPr id="33796" name="Picture 4" descr="C:\Users\elena\Desktop\Грибы\еж и гриб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40574" y="332656"/>
            <a:ext cx="4629086" cy="3240360"/>
          </a:xfrm>
          <a:prstGeom prst="rect">
            <a:avLst/>
          </a:prstGeom>
          <a:noFill/>
        </p:spPr>
      </p:pic>
      <p:sp>
        <p:nvSpPr>
          <p:cNvPr id="7" name="Управляющая кнопка: в начало 6">
            <a:hlinkClick r:id="rId6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Жизнь грибов – 3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>
            <a:normAutofit/>
          </a:bodyPr>
          <a:lstStyle/>
          <a:p>
            <a:r>
              <a:rPr lang="ru-RU" dirty="0" smtClean="0"/>
              <a:t>Как называется такое явление? Объясните его.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5273824"/>
            <a:ext cx="8352928" cy="1584176"/>
          </a:xfrm>
        </p:spPr>
        <p:txBody>
          <a:bodyPr>
            <a:normAutofit/>
          </a:bodyPr>
          <a:lstStyle/>
          <a:p>
            <a:r>
              <a:rPr lang="ru-RU" dirty="0" smtClean="0"/>
              <a:t>Это «</a:t>
            </a:r>
            <a:r>
              <a:rPr lang="ru-RU" dirty="0" err="1" smtClean="0"/>
              <a:t>ведьмины</a:t>
            </a:r>
            <a:r>
              <a:rPr lang="ru-RU" dirty="0" smtClean="0"/>
              <a:t> кольца». Изначально нити грибницы растут из центра, по радиусам, а плодовые тела образуются по окружности.</a:t>
            </a:r>
            <a:endParaRPr lang="ru-RU" dirty="0"/>
          </a:p>
        </p:txBody>
      </p:sp>
      <p:pic>
        <p:nvPicPr>
          <p:cNvPr id="34818" name="Picture 2" descr="C:\Users\elena\Desktop\Грибы\ведьмин круг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916832"/>
            <a:ext cx="5006872" cy="3262288"/>
          </a:xfrm>
          <a:prstGeom prst="rect">
            <a:avLst/>
          </a:prstGeom>
          <a:noFill/>
        </p:spPr>
      </p:pic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Грибы на службе человека – 1 балл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/>
          <a:lstStyle/>
          <a:p>
            <a:r>
              <a:rPr lang="ru-RU" dirty="0" smtClean="0"/>
              <a:t>Какие одноклеточные грибы служат человечеству уже несколько тысячелетий? Чем они питаются?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2276872"/>
            <a:ext cx="8219256" cy="1584176"/>
          </a:xfrm>
        </p:spPr>
        <p:txBody>
          <a:bodyPr/>
          <a:lstStyle/>
          <a:p>
            <a:r>
              <a:rPr lang="ru-RU" dirty="0" smtClean="0"/>
              <a:t>Это </a:t>
            </a:r>
            <a:r>
              <a:rPr lang="ru-RU" b="1" i="1" dirty="0" smtClean="0">
                <a:solidFill>
                  <a:srgbClr val="004600"/>
                </a:solidFill>
              </a:rPr>
              <a:t>дрожжи</a:t>
            </a:r>
            <a:r>
              <a:rPr lang="ru-RU" dirty="0" smtClean="0"/>
              <a:t>. Есть дрожжи пекарские, пивные. Питаются они сахаром, </a:t>
            </a:r>
            <a:r>
              <a:rPr lang="ru-RU" dirty="0" err="1" smtClean="0"/>
              <a:t>сбраживая</a:t>
            </a:r>
            <a:r>
              <a:rPr lang="ru-RU" dirty="0" smtClean="0"/>
              <a:t> его до спирта и углекислого газа.</a:t>
            </a:r>
            <a:endParaRPr lang="ru-RU" dirty="0"/>
          </a:p>
        </p:txBody>
      </p:sp>
      <p:pic>
        <p:nvPicPr>
          <p:cNvPr id="35842" name="Picture 2" descr="C:\Users\elena\Desktop\Грибы\дрожж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789040"/>
            <a:ext cx="3672409" cy="2623149"/>
          </a:xfrm>
          <a:prstGeom prst="rect">
            <a:avLst/>
          </a:prstGeom>
          <a:noFill/>
        </p:spPr>
      </p:pic>
      <p:pic>
        <p:nvPicPr>
          <p:cNvPr id="35843" name="Picture 3" descr="C:\Users\elena\Desktop\Грибы\дрожжи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789040"/>
            <a:ext cx="3456384" cy="259228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elena\Desktop\Грибы\боровик белый соснов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6336704" cy="5063576"/>
          </a:xfrm>
          <a:prstGeom prst="rect">
            <a:avLst/>
          </a:prstGeom>
          <a:noFill/>
        </p:spPr>
      </p:pic>
      <p:pic>
        <p:nvPicPr>
          <p:cNvPr id="2050" name="Picture 2" descr="C:\Users\elena\Desktop\Грибы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06002" cy="3456384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Гриб боровик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elena\Desktop\Грибы\дрожжи и тес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76672"/>
            <a:ext cx="3840427" cy="2880320"/>
          </a:xfrm>
          <a:prstGeom prst="rect">
            <a:avLst/>
          </a:prstGeom>
          <a:noFill/>
        </p:spPr>
      </p:pic>
      <p:pic>
        <p:nvPicPr>
          <p:cNvPr id="36867" name="Picture 3" descr="C:\Users\elena\Desktop\Грибы\дрожжи и хле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105639" cy="3079229"/>
          </a:xfrm>
          <a:prstGeom prst="rect">
            <a:avLst/>
          </a:prstGeom>
          <a:noFill/>
        </p:spPr>
      </p:pic>
      <p:pic>
        <p:nvPicPr>
          <p:cNvPr id="36868" name="Picture 4" descr="C:\Users\elena\Desktop\Грибы\дрожжи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908720"/>
            <a:ext cx="4104456" cy="5112568"/>
          </a:xfrm>
          <a:prstGeom prst="rect">
            <a:avLst/>
          </a:prstGeom>
          <a:noFill/>
        </p:spPr>
      </p:pic>
      <p:sp>
        <p:nvSpPr>
          <p:cNvPr id="5" name="Управляющая кнопка: в начало 4">
            <a:hlinkClick r:id="rId5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Грибы на службе человека – 2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/>
          <a:lstStyle/>
          <a:p>
            <a:r>
              <a:rPr lang="ru-RU" dirty="0" smtClean="0"/>
              <a:t>Какую плесень можно есть? В каком виде?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8219256" cy="1584176"/>
          </a:xfrm>
        </p:spPr>
        <p:txBody>
          <a:bodyPr/>
          <a:lstStyle/>
          <a:p>
            <a:r>
              <a:rPr lang="ru-RU" dirty="0" smtClean="0"/>
              <a:t>В производстве некоторых сыров используют разновидности </a:t>
            </a:r>
            <a:r>
              <a:rPr lang="ru-RU" b="1" i="1" dirty="0" err="1" smtClean="0">
                <a:solidFill>
                  <a:srgbClr val="006600"/>
                </a:solidFill>
              </a:rPr>
              <a:t>пеницилла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9938" name="Picture 2" descr="C:\Users\elena\Desktop\Грибы\сыр датский данабл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140968"/>
            <a:ext cx="3251200" cy="2438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5589240"/>
            <a:ext cx="2603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Сыр датский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Данаблу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9939" name="Picture 3" descr="C:\Users\elena\Desktop\Грибы\сыр дорблю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564904"/>
            <a:ext cx="3048000" cy="304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32240" y="5589240"/>
            <a:ext cx="16055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Сыр Дорблю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9940" name="Picture 4" descr="C:\Users\elena\Desktop\Грибы\сыр голубой горный.jpg"/>
          <p:cNvPicPr>
            <a:picLocks noChangeAspect="1" noChangeArrowheads="1"/>
          </p:cNvPicPr>
          <p:nvPr/>
        </p:nvPicPr>
        <p:blipFill>
          <a:blip r:embed="rId4" cstate="print"/>
          <a:srcRect r="25847"/>
          <a:stretch>
            <a:fillRect/>
          </a:stretch>
        </p:blipFill>
        <p:spPr bwMode="auto">
          <a:xfrm>
            <a:off x="3347864" y="3645024"/>
            <a:ext cx="2819058" cy="25202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63888" y="6165304"/>
            <a:ext cx="2482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Сыр голубой горный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Управляющая кнопка: в начало 10">
            <a:hlinkClick r:id="rId5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8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Б. Грибы на службе человека – 3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/>
          <a:lstStyle/>
          <a:p>
            <a:r>
              <a:rPr lang="ru-RU" dirty="0" smtClean="0"/>
              <a:t>Какое лекарство можно приготовить из плесени? Кто и когда его придумал?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2276872"/>
            <a:ext cx="8219256" cy="1584176"/>
          </a:xfrm>
        </p:spPr>
        <p:txBody>
          <a:bodyPr/>
          <a:lstStyle/>
          <a:p>
            <a:r>
              <a:rPr lang="ru-RU" dirty="0" smtClean="0"/>
              <a:t>Из плесени </a:t>
            </a:r>
            <a:r>
              <a:rPr lang="ru-RU" dirty="0" err="1" smtClean="0"/>
              <a:t>пеницилл</a:t>
            </a:r>
            <a:r>
              <a:rPr lang="ru-RU" dirty="0" smtClean="0"/>
              <a:t> изготавливают антибиотик </a:t>
            </a:r>
            <a:r>
              <a:rPr lang="ru-RU" b="1" i="1" dirty="0" smtClean="0">
                <a:solidFill>
                  <a:srgbClr val="006600"/>
                </a:solidFill>
              </a:rPr>
              <a:t>пенициллин</a:t>
            </a:r>
            <a:r>
              <a:rPr lang="ru-RU" dirty="0" smtClean="0"/>
              <a:t> для борьбы с болезнетворными бактериями.</a:t>
            </a:r>
            <a:endParaRPr lang="ru-RU" dirty="0"/>
          </a:p>
        </p:txBody>
      </p:sp>
      <p:pic>
        <p:nvPicPr>
          <p:cNvPr id="37890" name="Picture 2" descr="C:\Users\elena\Desktop\Грибы\пеницилл на лимо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3992" y="3789040"/>
            <a:ext cx="2958167" cy="2736304"/>
          </a:xfrm>
          <a:prstGeom prst="rect">
            <a:avLst/>
          </a:prstGeom>
          <a:noFill/>
        </p:spPr>
      </p:pic>
      <p:pic>
        <p:nvPicPr>
          <p:cNvPr id="37891" name="Picture 3" descr="C:\Users\elena\Desktop\Грибы\пеницил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356992"/>
            <a:ext cx="2670051" cy="3312368"/>
          </a:xfrm>
          <a:prstGeom prst="rect">
            <a:avLst/>
          </a:prstGeom>
          <a:noFill/>
        </p:spPr>
      </p:pic>
      <p:pic>
        <p:nvPicPr>
          <p:cNvPr id="37892" name="Picture 4" descr="C:\Users\elena\Desktop\Грибы\пеницилл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89040"/>
            <a:ext cx="2722612" cy="2722612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Страницы истории</a:t>
            </a:r>
            <a:endParaRPr lang="ru-RU" b="1" dirty="0">
              <a:solidFill>
                <a:srgbClr val="004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340768"/>
            <a:ext cx="8892480" cy="341297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>
                <a:cs typeface="Arial" charset="0"/>
              </a:rPr>
              <a:t>Еще в </a:t>
            </a:r>
            <a:r>
              <a:rPr lang="en-US" sz="2400" dirty="0" smtClean="0">
                <a:cs typeface="Arial" charset="0"/>
              </a:rPr>
              <a:t>XV</a:t>
            </a:r>
            <a:r>
              <a:rPr lang="ru-RU" sz="2400" dirty="0" smtClean="0">
                <a:cs typeface="Arial" charset="0"/>
              </a:rPr>
              <a:t>–</a:t>
            </a:r>
            <a:r>
              <a:rPr lang="en-US" sz="2400" dirty="0" smtClean="0">
                <a:cs typeface="Arial" charset="0"/>
              </a:rPr>
              <a:t>XVI</a:t>
            </a:r>
            <a:r>
              <a:rPr lang="ru-RU" sz="2400" dirty="0" smtClean="0">
                <a:cs typeface="Arial" charset="0"/>
              </a:rPr>
              <a:t> вв. в народной медицине при лечении гнойных ран использовалась зеленая плесень.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cs typeface="Arial" charset="0"/>
              </a:rPr>
              <a:t>В 1928 г. английский микробиолог </a:t>
            </a:r>
            <a:r>
              <a:rPr lang="ru-RU" sz="2400" b="1" i="1" dirty="0" smtClean="0">
                <a:solidFill>
                  <a:srgbClr val="C00000"/>
                </a:solidFill>
                <a:cs typeface="Arial" charset="0"/>
              </a:rPr>
              <a:t>Александр Флеминг </a:t>
            </a:r>
            <a:r>
              <a:rPr lang="ru-RU" sz="2400" dirty="0" smtClean="0">
                <a:cs typeface="Arial" charset="0"/>
              </a:rPr>
              <a:t>открыл </a:t>
            </a:r>
            <a:r>
              <a:rPr lang="ru-RU" sz="2400" dirty="0" err="1" smtClean="0">
                <a:cs typeface="Arial" charset="0"/>
              </a:rPr>
              <a:t>антимикробное</a:t>
            </a:r>
            <a:r>
              <a:rPr lang="ru-RU" sz="2400" dirty="0" smtClean="0">
                <a:cs typeface="Arial" charset="0"/>
              </a:rPr>
              <a:t> действие </a:t>
            </a:r>
            <a:r>
              <a:rPr lang="ru-RU" sz="2400" dirty="0" err="1" smtClean="0">
                <a:cs typeface="Arial" charset="0"/>
              </a:rPr>
              <a:t>пеницилла</a:t>
            </a:r>
            <a:r>
              <a:rPr lang="ru-RU" sz="2400" dirty="0" smtClean="0">
                <a:cs typeface="Arial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400" dirty="0" smtClean="0"/>
              <a:t>В 1940 г. пенициллин был получен в чистом виде английскими исследователями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Г.Флори</a:t>
            </a:r>
            <a:r>
              <a:rPr lang="ru-RU" sz="2400" b="1" i="1" dirty="0" smtClean="0">
                <a:solidFill>
                  <a:srgbClr val="C00000"/>
                </a:solidFill>
              </a:rPr>
              <a:t> и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Э.Чейном</a:t>
            </a:r>
            <a:r>
              <a:rPr lang="ru-RU" sz="2400" i="1" dirty="0" smtClean="0"/>
              <a:t>,</a:t>
            </a:r>
            <a:r>
              <a:rPr lang="ru-RU" sz="2400" i="1" dirty="0" smtClean="0">
                <a:solidFill>
                  <a:srgbClr val="0000CC"/>
                </a:solidFill>
              </a:rPr>
              <a:t> </a:t>
            </a:r>
            <a:r>
              <a:rPr lang="ru-RU" sz="2400" dirty="0" smtClean="0"/>
              <a:t>а в 1942 г., независимо от них, советскими учеными </a:t>
            </a:r>
            <a:r>
              <a:rPr lang="ru-RU" sz="2400" b="1" i="1" dirty="0" smtClean="0">
                <a:solidFill>
                  <a:srgbClr val="C00000"/>
                </a:solidFill>
              </a:rPr>
              <a:t>З.В.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Ермольевой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и </a:t>
            </a:r>
            <a:r>
              <a:rPr lang="ru-RU" sz="2400" b="1" i="1" dirty="0" smtClean="0">
                <a:solidFill>
                  <a:srgbClr val="C00000"/>
                </a:solidFill>
              </a:rPr>
              <a:t>Т.И.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Балезиной</a:t>
            </a:r>
            <a:r>
              <a:rPr lang="ru-RU" sz="2400" dirty="0" smtClean="0"/>
              <a:t>. Во время второй мировой войны пенициллин спас жизни сотен тысяч раненых.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437112"/>
            <a:ext cx="4038600" cy="168905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8914" name="Picture 2" descr="C:\Users\elena\Desktop\Грибы\Флеминг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293096"/>
            <a:ext cx="3168352" cy="2249530"/>
          </a:xfrm>
          <a:prstGeom prst="rect">
            <a:avLst/>
          </a:prstGeom>
          <a:noFill/>
        </p:spPr>
      </p:pic>
      <p:pic>
        <p:nvPicPr>
          <p:cNvPr id="38915" name="Picture 3" descr="C:\Users\elena\Desktop\Грибы\Мадам пенициллин 9 сер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005064"/>
            <a:ext cx="1725686" cy="2464495"/>
          </a:xfrm>
          <a:prstGeom prst="rect">
            <a:avLst/>
          </a:prstGeom>
          <a:noFill/>
        </p:spPr>
      </p:pic>
      <p:pic>
        <p:nvPicPr>
          <p:cNvPr id="38916" name="Picture 4" descr="C:\Users\elena\Desktop\Грибы\Мадам пенициллин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05064"/>
            <a:ext cx="1546134" cy="246236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95736" y="4437112"/>
            <a:ext cx="14625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А. Флеминг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5949280"/>
            <a:ext cx="2714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3E1004"/>
                </a:solidFill>
              </a:rPr>
              <a:t>«Мадам пенициллин»</a:t>
            </a:r>
          </a:p>
          <a:p>
            <a:r>
              <a:rPr lang="ru-RU" sz="2000" b="1" dirty="0" smtClean="0">
                <a:solidFill>
                  <a:srgbClr val="3E1004"/>
                </a:solidFill>
              </a:rPr>
              <a:t> - З.В. </a:t>
            </a:r>
            <a:r>
              <a:rPr lang="ru-RU" sz="2000" b="1" dirty="0" err="1" smtClean="0">
                <a:solidFill>
                  <a:srgbClr val="3E1004"/>
                </a:solidFill>
              </a:rPr>
              <a:t>Ермольева</a:t>
            </a:r>
            <a:endParaRPr lang="ru-RU" sz="2000" b="1" dirty="0">
              <a:solidFill>
                <a:srgbClr val="3E1004"/>
              </a:solidFill>
            </a:endParaRPr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Такие вредные грибы – 1 балл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>
            <a:normAutofit/>
          </a:bodyPr>
          <a:lstStyle/>
          <a:p>
            <a:r>
              <a:rPr lang="ru-RU" dirty="0" smtClean="0"/>
              <a:t>Какие грибы очень сильно вредят деревьям? Как они туда попадают?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2276872"/>
            <a:ext cx="8784976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b="1" i="1" dirty="0" smtClean="0">
                <a:solidFill>
                  <a:srgbClr val="004600"/>
                </a:solidFill>
              </a:rPr>
              <a:t>трутовики</a:t>
            </a:r>
            <a:r>
              <a:rPr lang="ru-RU" dirty="0" smtClean="0"/>
              <a:t>, грибы - паразиты. Споры трутовиков попадают в ранки деревьев, поэтому нельзя обламывать ветки и вырезать на коре надписи.</a:t>
            </a:r>
            <a:endParaRPr lang="ru-RU" dirty="0"/>
          </a:p>
        </p:txBody>
      </p:sp>
      <p:pic>
        <p:nvPicPr>
          <p:cNvPr id="40963" name="Picture 3" descr="C:\Users\elena\Desktop\Грибы\трутовик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4416152" cy="2760095"/>
          </a:xfrm>
          <a:prstGeom prst="rect">
            <a:avLst/>
          </a:prstGeom>
          <a:noFill/>
        </p:spPr>
      </p:pic>
      <p:pic>
        <p:nvPicPr>
          <p:cNvPr id="40965" name="Picture 5" descr="C:\Users\elena\Desktop\Грибы\трутовики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789040"/>
            <a:ext cx="3672408" cy="2757296"/>
          </a:xfrm>
          <a:prstGeom prst="rect">
            <a:avLst/>
          </a:prstGeom>
          <a:noFill/>
        </p:spPr>
      </p:pic>
      <p:sp>
        <p:nvSpPr>
          <p:cNvPr id="7" name="Управляющая кнопка: в начало 6">
            <a:hlinkClick r:id="rId4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Такие вредные грибы – 2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8002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Этот гриб-паразит поражает хлебные злаки. Его грибница проникает в колос растения, образует массу спор, разрушает зерновки и превращает их в черную пыль. Что это за гриб и как с ним бороться?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5877272"/>
            <a:ext cx="2592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Пыльная головня </a:t>
            </a:r>
          </a:p>
          <a:p>
            <a:pPr algn="ctr"/>
            <a:r>
              <a:rPr lang="ru-RU" sz="2400" b="1" dirty="0" smtClean="0"/>
              <a:t>пшеницы</a:t>
            </a:r>
            <a:endParaRPr lang="ru-RU" sz="2400" b="1" dirty="0"/>
          </a:p>
        </p:txBody>
      </p:sp>
      <p:sp>
        <p:nvSpPr>
          <p:cNvPr id="8" name="Управляющая кнопка: в начало 7">
            <a:hlinkClick r:id="rId2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532" name="Picture 4" descr="http://nivabg.com/wp-content/uploads/2011/08/ustilago-tritici-prahovita-glavn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924944"/>
            <a:ext cx="2880320" cy="2942935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22530" name="Picture 2" descr="Пыльная головня кукурузы AgroCouns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924944"/>
            <a:ext cx="2376264" cy="299049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43808" y="5877272"/>
            <a:ext cx="2592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Пыльная головня </a:t>
            </a:r>
          </a:p>
          <a:p>
            <a:pPr algn="ctr"/>
            <a:r>
              <a:rPr lang="ru-RU" sz="2400" b="1" dirty="0" smtClean="0"/>
              <a:t>кукурузы</a:t>
            </a:r>
            <a:endParaRPr lang="ru-RU" sz="2400" b="1" dirty="0"/>
          </a:p>
        </p:txBody>
      </p:sp>
      <p:pic>
        <p:nvPicPr>
          <p:cNvPr id="4" name="Picture 4" descr="Пыльная головня овса Иллюстрация"/>
          <p:cNvPicPr>
            <a:picLocks noChangeAspect="1" noChangeArrowheads="1"/>
          </p:cNvPicPr>
          <p:nvPr/>
        </p:nvPicPr>
        <p:blipFill>
          <a:blip r:embed="rId5" cstate="print"/>
          <a:srcRect b="13211"/>
          <a:stretch>
            <a:fillRect/>
          </a:stretch>
        </p:blipFill>
        <p:spPr bwMode="auto">
          <a:xfrm>
            <a:off x="539552" y="2924944"/>
            <a:ext cx="2016224" cy="296369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51520" y="5877272"/>
            <a:ext cx="25924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Пыльная головня </a:t>
            </a:r>
          </a:p>
          <a:p>
            <a:pPr algn="ctr"/>
            <a:r>
              <a:rPr lang="ru-RU" sz="2400" b="1" dirty="0" smtClean="0"/>
              <a:t>овса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Такие вредные грибы – 3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512168"/>
          </a:xfrm>
        </p:spPr>
        <p:txBody>
          <a:bodyPr>
            <a:normAutofit/>
          </a:bodyPr>
          <a:lstStyle/>
          <a:p>
            <a:r>
              <a:rPr lang="ru-RU" dirty="0" smtClean="0"/>
              <a:t>Какое общее название грибковых заболеваний человека? Приведите их примеры. Как уберечь себя от них?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2492896"/>
            <a:ext cx="8784976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b="1" i="1" dirty="0" smtClean="0">
                <a:solidFill>
                  <a:srgbClr val="004600"/>
                </a:solidFill>
              </a:rPr>
              <a:t>микозы</a:t>
            </a:r>
            <a:r>
              <a:rPr lang="ru-RU" dirty="0" smtClean="0"/>
              <a:t>, например, грибок ногтей, кожи головы, лишай. Чтобы уберечь себя от этих заболеваний, нужно соблюдать правила личной гигиены, не гладить бродячих собак и кошек.</a:t>
            </a:r>
            <a:endParaRPr lang="ru-RU" dirty="0"/>
          </a:p>
        </p:txBody>
      </p:sp>
      <p:pic>
        <p:nvPicPr>
          <p:cNvPr id="43010" name="Picture 2" descr="C:\Users\elena\Desktop\Грибы\грибок ногт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437112"/>
            <a:ext cx="2880320" cy="2160240"/>
          </a:xfrm>
          <a:prstGeom prst="rect">
            <a:avLst/>
          </a:prstGeom>
          <a:noFill/>
        </p:spPr>
      </p:pic>
      <p:pic>
        <p:nvPicPr>
          <p:cNvPr id="43011" name="Picture 3" descr="C:\Users\elena\Desktop\Грибы\лиша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437112"/>
            <a:ext cx="3055950" cy="2160240"/>
          </a:xfrm>
          <a:prstGeom prst="rect">
            <a:avLst/>
          </a:prstGeom>
          <a:noFill/>
        </p:spPr>
      </p:pic>
      <p:pic>
        <p:nvPicPr>
          <p:cNvPr id="43012" name="Picture 4" descr="C:\Users\elena\Desktop\Грибы\грибок ногтей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437112"/>
            <a:ext cx="3335677" cy="214599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91680" y="6093296"/>
            <a:ext cx="2075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E1004"/>
                </a:solidFill>
              </a:rPr>
              <a:t>Грибок ногтей</a:t>
            </a:r>
            <a:endParaRPr lang="ru-RU" sz="2400" b="1" dirty="0">
              <a:solidFill>
                <a:srgbClr val="3E100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6093296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E1004"/>
                </a:solidFill>
              </a:rPr>
              <a:t>Лишай</a:t>
            </a:r>
            <a:endParaRPr lang="ru-RU" sz="2400" b="1" dirty="0">
              <a:solidFill>
                <a:srgbClr val="3E1004"/>
              </a:solidFill>
            </a:endParaRPr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dirty="0" err="1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Фотозагадки</a:t>
            </a:r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1 балл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>
            <a:normAutofit/>
          </a:bodyPr>
          <a:lstStyle/>
          <a:p>
            <a:r>
              <a:rPr lang="ru-RU" dirty="0" smtClean="0"/>
              <a:t>Какие грибы изображены на фото? Если они съедобны, как их правильно приготовить?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5201816"/>
            <a:ext cx="8604448" cy="1656184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b="1" i="1" dirty="0" smtClean="0">
                <a:solidFill>
                  <a:srgbClr val="004600"/>
                </a:solidFill>
              </a:rPr>
              <a:t>сморчки и строчки</a:t>
            </a:r>
            <a:r>
              <a:rPr lang="ru-RU" dirty="0" smtClean="0"/>
              <a:t>, условно-съедобные грибы. Собирают их весной, отваривают в двух водах не менее часа, отвар сливают, а грибы жарят.</a:t>
            </a:r>
            <a:endParaRPr lang="ru-RU" dirty="0"/>
          </a:p>
        </p:txBody>
      </p:sp>
      <p:pic>
        <p:nvPicPr>
          <p:cNvPr id="44034" name="Picture 2" descr="C:\Users\elena\Desktop\Грибы\сморч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204864"/>
            <a:ext cx="3243254" cy="2880320"/>
          </a:xfrm>
          <a:prstGeom prst="rect">
            <a:avLst/>
          </a:prstGeom>
          <a:noFill/>
        </p:spPr>
      </p:pic>
      <p:pic>
        <p:nvPicPr>
          <p:cNvPr id="44035" name="Picture 3" descr="C:\Users\elena\Desktop\Грибы\строч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204864"/>
            <a:ext cx="3249001" cy="288032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87824" y="4581128"/>
            <a:ext cx="12666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Строчок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4509120"/>
            <a:ext cx="1372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Сморчки</a:t>
            </a:r>
            <a:endParaRPr lang="ru-RU" sz="2400" b="1" dirty="0"/>
          </a:p>
        </p:txBody>
      </p:sp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dirty="0" err="1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Фотозагадки</a:t>
            </a:r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2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>
            <a:normAutofit/>
          </a:bodyPr>
          <a:lstStyle/>
          <a:p>
            <a:r>
              <a:rPr lang="ru-RU" dirty="0" smtClean="0"/>
              <a:t>Какие грибы изображены на фото? Если они съедобны, как их правильно приготовить?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5201816"/>
            <a:ext cx="8604448" cy="1656184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b="1" i="1" dirty="0" smtClean="0">
                <a:solidFill>
                  <a:srgbClr val="004600"/>
                </a:solidFill>
              </a:rPr>
              <a:t>зонтики</a:t>
            </a:r>
            <a:r>
              <a:rPr lang="ru-RU" dirty="0" smtClean="0"/>
              <a:t>, хорошие съедобные грибы. Растут в березовых и смешанных лесах, шляпки до 30 см в диаметре. Именно их жарят, варят, маринуют.</a:t>
            </a:r>
            <a:endParaRPr lang="ru-RU" dirty="0"/>
          </a:p>
        </p:txBody>
      </p:sp>
      <p:pic>
        <p:nvPicPr>
          <p:cNvPr id="45058" name="Picture 2" descr="C:\Users\elena\Desktop\Грибы\зонт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276872"/>
            <a:ext cx="3768418" cy="2826314"/>
          </a:xfrm>
          <a:prstGeom prst="rect">
            <a:avLst/>
          </a:prstGeom>
          <a:noFill/>
        </p:spPr>
      </p:pic>
      <p:pic>
        <p:nvPicPr>
          <p:cNvPr id="45059" name="Picture 3" descr="C:\Users\elena\Desktop\Грибы\зонти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76872"/>
            <a:ext cx="2808312" cy="2808312"/>
          </a:xfrm>
          <a:prstGeom prst="rect">
            <a:avLst/>
          </a:prstGeom>
          <a:noFill/>
        </p:spPr>
      </p:pic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dirty="0" err="1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Фотозагадки</a:t>
            </a:r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3 балла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8219256" cy="1180728"/>
          </a:xfrm>
        </p:spPr>
        <p:txBody>
          <a:bodyPr>
            <a:normAutofit/>
          </a:bodyPr>
          <a:lstStyle/>
          <a:p>
            <a:r>
              <a:rPr lang="ru-RU" dirty="0" smtClean="0"/>
              <a:t>Какие грибы изображены на фото? Съедобны они или нет? Как их найти?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5201816"/>
            <a:ext cx="8820472" cy="1656184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b="1" i="1" dirty="0" smtClean="0">
                <a:solidFill>
                  <a:srgbClr val="004600"/>
                </a:solidFill>
              </a:rPr>
              <a:t>трюфели</a:t>
            </a:r>
            <a:r>
              <a:rPr lang="ru-RU" dirty="0" smtClean="0"/>
              <a:t>, самые ценные и дорогие съедобные грибы. Имеют привкус грецких орехов и сильный аромат. Растут в дубовых и буковых рощах.</a:t>
            </a:r>
            <a:endParaRPr lang="ru-RU" dirty="0"/>
          </a:p>
        </p:txBody>
      </p:sp>
      <p:pic>
        <p:nvPicPr>
          <p:cNvPr id="1026" name="Picture 2" descr="C:\Users\elena\Desktop\Грибы\трюфели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76872"/>
            <a:ext cx="3816424" cy="2862318"/>
          </a:xfrm>
          <a:prstGeom prst="rect">
            <a:avLst/>
          </a:prstGeom>
          <a:noFill/>
        </p:spPr>
      </p:pic>
      <p:pic>
        <p:nvPicPr>
          <p:cNvPr id="1027" name="Picture 3" descr="C:\Users\elena\Desktop\Грибы\трюфели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276872"/>
            <a:ext cx="2799915" cy="2810521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lena\Desktop\Грибы\груздь бел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0"/>
            <a:ext cx="4716016" cy="3501008"/>
          </a:xfrm>
          <a:prstGeom prst="rect">
            <a:avLst/>
          </a:prstGeom>
          <a:noFill/>
        </p:spPr>
      </p:pic>
      <p:pic>
        <p:nvPicPr>
          <p:cNvPr id="3076" name="Picture 4" descr="C:\Users\elena\Desktop\Грибы\рыжики еловы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5175" y="3501008"/>
            <a:ext cx="4718825" cy="3356993"/>
          </a:xfrm>
          <a:prstGeom prst="rect">
            <a:avLst/>
          </a:prstGeom>
          <a:noFill/>
        </p:spPr>
      </p:pic>
      <p:pic>
        <p:nvPicPr>
          <p:cNvPr id="3079" name="Picture 7" descr="http://stat18.privet.ru/lr/0a204438a9418c919e79675f3346b0b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7273"/>
            <a:ext cx="4463058" cy="3350727"/>
          </a:xfrm>
          <a:prstGeom prst="rect">
            <a:avLst/>
          </a:prstGeom>
          <a:noFill/>
        </p:spPr>
      </p:pic>
      <p:pic>
        <p:nvPicPr>
          <p:cNvPr id="3081" name="Picture 9" descr="http://infofishing.ru/uploads/posts/2011-12/1323004825_smorchek_konicheskiy.jpg"/>
          <p:cNvPicPr>
            <a:picLocks noChangeAspect="1" noChangeArrowheads="1"/>
          </p:cNvPicPr>
          <p:nvPr/>
        </p:nvPicPr>
        <p:blipFill>
          <a:blip r:embed="rId5" cstate="print"/>
          <a:srcRect r="13524"/>
          <a:stretch>
            <a:fillRect/>
          </a:stretch>
        </p:blipFill>
        <p:spPr bwMode="auto">
          <a:xfrm>
            <a:off x="-1" y="-1"/>
            <a:ext cx="4427985" cy="350100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9512" y="2996952"/>
            <a:ext cx="3085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Сморчок  конический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6237312"/>
            <a:ext cx="19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Подосиновик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6237312"/>
            <a:ext cx="2431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Рыжики  еловые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2996952"/>
            <a:ext cx="2010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Белые грузди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elena\Desktop\Грибы\трюфели поиск2.jpg"/>
          <p:cNvPicPr>
            <a:picLocks noChangeAspect="1" noChangeArrowheads="1"/>
          </p:cNvPicPr>
          <p:nvPr/>
        </p:nvPicPr>
        <p:blipFill>
          <a:blip r:embed="rId2" cstate="print"/>
          <a:srcRect t="2090" b="5945"/>
          <a:stretch>
            <a:fillRect/>
          </a:stretch>
        </p:blipFill>
        <p:spPr bwMode="auto">
          <a:xfrm>
            <a:off x="3707904" y="3284984"/>
            <a:ext cx="5073651" cy="316835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60648"/>
            <a:ext cx="4860032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«Охота» на трюфели</a:t>
            </a:r>
            <a:endParaRPr lang="ru-RU" sz="3600" b="1" dirty="0">
              <a:solidFill>
                <a:srgbClr val="004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elena\Desktop\Грибы\трюфели поис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4000500" cy="3219450"/>
          </a:xfrm>
          <a:prstGeom prst="rect">
            <a:avLst/>
          </a:prstGeom>
          <a:noFill/>
        </p:spPr>
      </p:pic>
      <p:pic>
        <p:nvPicPr>
          <p:cNvPr id="2052" name="Picture 4" descr="C:\Users\elena\Desktop\Грибы\трюфел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869160"/>
            <a:ext cx="2080005" cy="1560004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4572000" y="620688"/>
            <a:ext cx="457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Трюфели ищут в диких рощах при помощи специально обученных поисковых собак и свиней, обладающих феноменально тонким нюхом.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Самостоятельно под листвой можно обнаружить трюфель, заметив роящихся над ним мошек.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Управляющая кнопка: в начало 9">
            <a:hlinkClick r:id="rId5" action="ppaction://hlinksldjump" highlightClick="1"/>
          </p:cNvPr>
          <p:cNvSpPr/>
          <p:nvPr/>
        </p:nvSpPr>
        <p:spPr>
          <a:xfrm>
            <a:off x="8316416" y="6093296"/>
            <a:ext cx="827584" cy="764704"/>
          </a:xfrm>
          <a:prstGeom prst="actionButtonBeginning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ОБЖ для грибников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424936" cy="1440160"/>
          </a:xfrm>
        </p:spPr>
        <p:txBody>
          <a:bodyPr/>
          <a:lstStyle/>
          <a:p>
            <a:r>
              <a:rPr lang="ru-RU" dirty="0" smtClean="0"/>
              <a:t>Расскажите о правилах сбора грибов и мерах первой помощи при отравлении грибами.</a:t>
            </a:r>
            <a:endParaRPr lang="ru-RU" dirty="0"/>
          </a:p>
        </p:txBody>
      </p:sp>
      <p:pic>
        <p:nvPicPr>
          <p:cNvPr id="49154" name="Picture 2" descr="C:\Users\elena\Desktop\Грибы\Сбор гриб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5171647" cy="3456384"/>
          </a:xfrm>
          <a:prstGeom prst="rect">
            <a:avLst/>
          </a:prstGeom>
          <a:noFill/>
        </p:spPr>
      </p:pic>
      <p:pic>
        <p:nvPicPr>
          <p:cNvPr id="49155" name="Picture 3" descr="C:\Users\elena\Desktop\Грибы\помощь при отравлении.jpg"/>
          <p:cNvPicPr>
            <a:picLocks noChangeAspect="1" noChangeArrowheads="1"/>
          </p:cNvPicPr>
          <p:nvPr/>
        </p:nvPicPr>
        <p:blipFill>
          <a:blip r:embed="rId3" cstate="print"/>
          <a:srcRect l="6353" r="6825"/>
          <a:stretch>
            <a:fillRect/>
          </a:stretch>
        </p:blipFill>
        <p:spPr bwMode="auto">
          <a:xfrm>
            <a:off x="5724128" y="2780928"/>
            <a:ext cx="3096344" cy="346043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«Грибное лукошко»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9"/>
            <a:ext cx="8229600" cy="108012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Соберите в корзину съедобные грибы.</a:t>
            </a:r>
            <a:endParaRPr lang="ru-RU" dirty="0"/>
          </a:p>
        </p:txBody>
      </p:sp>
      <p:pic>
        <p:nvPicPr>
          <p:cNvPr id="50178" name="Picture 2" descr="http://www.oxota-ru.ru/load/Image/3%288%2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6264696" cy="432048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8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грибы</a:t>
            </a:r>
            <a:endParaRPr lang="ru-RU" b="1" dirty="0">
              <a:solidFill>
                <a:srgbClr val="004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834107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3E1004"/>
                </a:solidFill>
              </a:rPr>
              <a:t>Гриб «Истекающий </a:t>
            </a:r>
          </a:p>
          <a:p>
            <a:pPr algn="ctr"/>
            <a:r>
              <a:rPr lang="ru-RU" dirty="0" smtClean="0">
                <a:solidFill>
                  <a:srgbClr val="3E1004"/>
                </a:solidFill>
              </a:rPr>
              <a:t>кровью зуб»</a:t>
            </a:r>
            <a:endParaRPr lang="ru-RU" dirty="0">
              <a:solidFill>
                <a:srgbClr val="3E1004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834107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3E1004"/>
                </a:solidFill>
              </a:rPr>
              <a:t>Бородатый гриб, </a:t>
            </a:r>
          </a:p>
          <a:p>
            <a:pPr algn="ctr"/>
            <a:r>
              <a:rPr lang="ru-RU" dirty="0" smtClean="0">
                <a:solidFill>
                  <a:srgbClr val="3E1004"/>
                </a:solidFill>
              </a:rPr>
              <a:t>«Грива льва»</a:t>
            </a:r>
            <a:endParaRPr lang="ru-RU" dirty="0">
              <a:solidFill>
                <a:srgbClr val="3E1004"/>
              </a:solidFill>
            </a:endParaRPr>
          </a:p>
        </p:txBody>
      </p:sp>
      <p:pic>
        <p:nvPicPr>
          <p:cNvPr id="51202" name="Picture 2" descr="C:\Users\elena\Desktop\Грибы\гри истекающий кровью зуб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174874"/>
            <a:ext cx="3096344" cy="4381326"/>
          </a:xfrm>
          <a:prstGeom prst="rect">
            <a:avLst/>
          </a:prstGeom>
          <a:noFill/>
        </p:spPr>
      </p:pic>
      <p:pic>
        <p:nvPicPr>
          <p:cNvPr id="51203" name="Picture 3" descr="C:\Users\elena\Desktop\Грибы\гриб гривы льва, бородатый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04864"/>
            <a:ext cx="2880320" cy="4296477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9" name="Picture 5" descr="C:\Users\elena\Desktop\Грибы\грибы странн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996952"/>
            <a:ext cx="2655306" cy="19870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грибы</a:t>
            </a:r>
            <a:endParaRPr lang="ru-RU" b="1" dirty="0">
              <a:solidFill>
                <a:srgbClr val="004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3394720" cy="834107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3E1004"/>
                </a:solidFill>
              </a:rPr>
              <a:t>Гриб </a:t>
            </a:r>
          </a:p>
          <a:p>
            <a:pPr algn="ctr"/>
            <a:r>
              <a:rPr lang="ru-RU" dirty="0" smtClean="0">
                <a:solidFill>
                  <a:srgbClr val="3E1004"/>
                </a:solidFill>
              </a:rPr>
              <a:t>«Звезда Техаса»</a:t>
            </a:r>
            <a:endParaRPr lang="ru-RU" dirty="0">
              <a:solidFill>
                <a:srgbClr val="3E1004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834107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3E1004"/>
                </a:solidFill>
              </a:rPr>
              <a:t>Грибы </a:t>
            </a:r>
          </a:p>
          <a:p>
            <a:pPr algn="ctr"/>
            <a:r>
              <a:rPr lang="ru-RU" dirty="0" smtClean="0">
                <a:solidFill>
                  <a:srgbClr val="3E1004"/>
                </a:solidFill>
              </a:rPr>
              <a:t>«Земляные звёзды»</a:t>
            </a:r>
            <a:endParaRPr lang="ru-RU" dirty="0">
              <a:solidFill>
                <a:srgbClr val="3E1004"/>
              </a:solidFill>
            </a:endParaRPr>
          </a:p>
        </p:txBody>
      </p:sp>
      <p:pic>
        <p:nvPicPr>
          <p:cNvPr id="52226" name="Picture 2" descr="C:\Users\elena\Desktop\Грибы\гриб звезда Техас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3240360" cy="4363684"/>
          </a:xfrm>
          <a:prstGeom prst="rect">
            <a:avLst/>
          </a:prstGeom>
          <a:noFill/>
        </p:spPr>
      </p:pic>
      <p:pic>
        <p:nvPicPr>
          <p:cNvPr id="52227" name="Picture 3" descr="C:\Users\elena\Desktop\Грибы\гриб звезд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4581128"/>
            <a:ext cx="2934664" cy="1944215"/>
          </a:xfrm>
          <a:prstGeom prst="rect">
            <a:avLst/>
          </a:prstGeom>
          <a:noFill/>
        </p:spPr>
      </p:pic>
      <p:pic>
        <p:nvPicPr>
          <p:cNvPr id="52228" name="Picture 4" descr="C:\Users\elena\Desktop\Грибы\гриб звезда2.jpg"/>
          <p:cNvPicPr>
            <a:picLocks noChangeAspect="1" noChangeArrowheads="1"/>
          </p:cNvPicPr>
          <p:nvPr/>
        </p:nvPicPr>
        <p:blipFill>
          <a:blip r:embed="rId5" cstate="print"/>
          <a:srcRect b="11020"/>
          <a:stretch>
            <a:fillRect/>
          </a:stretch>
        </p:blipFill>
        <p:spPr bwMode="auto">
          <a:xfrm>
            <a:off x="4139952" y="2132856"/>
            <a:ext cx="2412380" cy="1920177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грибы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86409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3E1004"/>
                </a:solidFill>
              </a:rPr>
              <a:t>Грибы - кораллы</a:t>
            </a:r>
            <a:endParaRPr lang="ru-RU" b="1" dirty="0">
              <a:solidFill>
                <a:srgbClr val="3E1004"/>
              </a:solidFill>
            </a:endParaRPr>
          </a:p>
        </p:txBody>
      </p:sp>
      <p:pic>
        <p:nvPicPr>
          <p:cNvPr id="53250" name="Picture 2" descr="C:\Users\elena\Desktop\Грибы\гриб интерес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916832"/>
            <a:ext cx="3312369" cy="2736304"/>
          </a:xfrm>
          <a:prstGeom prst="rect">
            <a:avLst/>
          </a:prstGeom>
          <a:noFill/>
        </p:spPr>
      </p:pic>
      <p:pic>
        <p:nvPicPr>
          <p:cNvPr id="53251" name="Picture 3" descr="C:\Users\elena\Desktop\Грибы\гриб коралл желты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293096"/>
            <a:ext cx="3312368" cy="2304256"/>
          </a:xfrm>
          <a:prstGeom prst="rect">
            <a:avLst/>
          </a:prstGeom>
          <a:noFill/>
        </p:spPr>
      </p:pic>
      <p:pic>
        <p:nvPicPr>
          <p:cNvPr id="53253" name="Picture 5" descr="C:\Users\elena\Desktop\Грибы\гриб странны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266911"/>
            <a:ext cx="3226048" cy="2346217"/>
          </a:xfrm>
          <a:prstGeom prst="rect">
            <a:avLst/>
          </a:prstGeom>
          <a:noFill/>
        </p:spPr>
      </p:pic>
      <p:pic>
        <p:nvPicPr>
          <p:cNvPr id="53254" name="Picture 6" descr="C:\Users\elena\Desktop\Грибы\гриб коралл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5158" y="1916832"/>
            <a:ext cx="3107825" cy="2304256"/>
          </a:xfrm>
          <a:prstGeom prst="rect">
            <a:avLst/>
          </a:prstGeom>
          <a:noFill/>
        </p:spPr>
      </p:pic>
      <p:pic>
        <p:nvPicPr>
          <p:cNvPr id="53252" name="Picture 4" descr="C:\Users\elena\Desktop\Грибы\гриб корал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852936"/>
            <a:ext cx="3305943" cy="2911505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грибы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86409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3E1004"/>
                </a:solidFill>
              </a:rPr>
              <a:t>Грибы - рогалики</a:t>
            </a:r>
            <a:endParaRPr lang="ru-RU" b="1" dirty="0">
              <a:solidFill>
                <a:srgbClr val="3E1004"/>
              </a:solidFill>
            </a:endParaRPr>
          </a:p>
        </p:txBody>
      </p:sp>
      <p:pic>
        <p:nvPicPr>
          <p:cNvPr id="54274" name="Picture 2" descr="C:\Users\elena\Desktop\Грибы\гриб коралл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501008"/>
            <a:ext cx="4502274" cy="3001516"/>
          </a:xfrm>
          <a:prstGeom prst="rect">
            <a:avLst/>
          </a:prstGeom>
          <a:noFill/>
        </p:spPr>
      </p:pic>
      <p:pic>
        <p:nvPicPr>
          <p:cNvPr id="54275" name="Picture 3" descr="C:\Users\elena\Desktop\Грибы\гриб рогал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564904"/>
            <a:ext cx="3384376" cy="3023376"/>
          </a:xfrm>
          <a:prstGeom prst="rect">
            <a:avLst/>
          </a:prstGeom>
          <a:noFill/>
        </p:spPr>
      </p:pic>
      <p:pic>
        <p:nvPicPr>
          <p:cNvPr id="54276" name="Picture 4" descr="C:\Users\elena\Desktop\Грибы\грибы необычны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3510390" cy="2808312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Удивительные грибы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86409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3E1004"/>
                </a:solidFill>
              </a:rPr>
              <a:t>«Дама под вуалью»</a:t>
            </a:r>
            <a:endParaRPr lang="ru-RU" b="1" dirty="0">
              <a:solidFill>
                <a:srgbClr val="3E1004"/>
              </a:solidFill>
            </a:endParaRPr>
          </a:p>
        </p:txBody>
      </p:sp>
      <p:pic>
        <p:nvPicPr>
          <p:cNvPr id="55298" name="Picture 2" descr="C:\Users\elena\Desktop\Грибы\дама под вуалью 2.jpg"/>
          <p:cNvPicPr>
            <a:picLocks noChangeAspect="1" noChangeArrowheads="1"/>
          </p:cNvPicPr>
          <p:nvPr/>
        </p:nvPicPr>
        <p:blipFill>
          <a:blip r:embed="rId2" cstate="print"/>
          <a:srcRect l="6473"/>
          <a:stretch>
            <a:fillRect/>
          </a:stretch>
        </p:blipFill>
        <p:spPr bwMode="auto">
          <a:xfrm>
            <a:off x="3059832" y="4077073"/>
            <a:ext cx="3121529" cy="2448272"/>
          </a:xfrm>
          <a:prstGeom prst="rect">
            <a:avLst/>
          </a:prstGeom>
          <a:noFill/>
        </p:spPr>
      </p:pic>
      <p:pic>
        <p:nvPicPr>
          <p:cNvPr id="55299" name="Picture 3" descr="C:\Users\elena\Desktop\Грибы\дама под вуалью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492896"/>
            <a:ext cx="2699959" cy="4066009"/>
          </a:xfrm>
          <a:prstGeom prst="rect">
            <a:avLst/>
          </a:prstGeom>
          <a:noFill/>
        </p:spPr>
      </p:pic>
      <p:pic>
        <p:nvPicPr>
          <p:cNvPr id="55300" name="Picture 4" descr="C:\Users\elena\Desktop\Грибы\дама под вуалью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88839"/>
            <a:ext cx="2736304" cy="3960441"/>
          </a:xfrm>
          <a:prstGeom prst="rect">
            <a:avLst/>
          </a:prstGeom>
          <a:noFill/>
        </p:spPr>
      </p:pic>
      <p:pic>
        <p:nvPicPr>
          <p:cNvPr id="55301" name="Picture 5" descr="C:\Users\elena\Desktop\Грибы\дама под вуалью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1988840"/>
            <a:ext cx="3132346" cy="2088232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 Панкратова </a:t>
            </a:r>
            <a:r>
              <a:rPr lang="ru-RU" b="1" dirty="0" smtClean="0">
                <a:solidFill>
                  <a:srgbClr val="004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«Грибная поляна»</a:t>
            </a:r>
            <a:endParaRPr lang="ru-RU" b="1" dirty="0">
              <a:solidFill>
                <a:srgbClr val="004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otpuskekx.ru/sites/otpuskekx.ru/files/styles/large/public/images/2012011018285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498942" cy="496855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elena\Desktop\Грибы\белый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668011" cy="3501008"/>
          </a:xfrm>
          <a:prstGeom prst="rect">
            <a:avLst/>
          </a:prstGeom>
          <a:noFill/>
        </p:spPr>
      </p:pic>
      <p:pic>
        <p:nvPicPr>
          <p:cNvPr id="63491" name="Picture 3" descr="C:\Users\elena\Desktop\Грибы\лисички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8011" y="0"/>
            <a:ext cx="4475989" cy="3501008"/>
          </a:xfrm>
          <a:prstGeom prst="rect">
            <a:avLst/>
          </a:prstGeom>
          <a:noFill/>
        </p:spPr>
      </p:pic>
      <p:pic>
        <p:nvPicPr>
          <p:cNvPr id="63492" name="Picture 4" descr="C:\Users\elena\Desktop\Грибы\масля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1756" y="3501008"/>
            <a:ext cx="4452244" cy="3356992"/>
          </a:xfrm>
          <a:prstGeom prst="rect">
            <a:avLst/>
          </a:prstGeom>
          <a:noFill/>
        </p:spPr>
      </p:pic>
      <p:pic>
        <p:nvPicPr>
          <p:cNvPr id="63493" name="Picture 5" descr="C:\Users\elena\Desktop\Грибы\опят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79544"/>
            <a:ext cx="4716016" cy="33784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2852936"/>
            <a:ext cx="1203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Белый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52320" y="2780928"/>
            <a:ext cx="1515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Лисички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2320" y="6165304"/>
            <a:ext cx="1513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Маслята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6165304"/>
            <a:ext cx="2494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Опята осенние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5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708920"/>
            <a:ext cx="3875802" cy="350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проведения игры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750"/>
          </a:xfrm>
        </p:spPr>
        <p:txBody>
          <a:bodyPr rtlCol="0">
            <a:normAutofit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Разминка – кроссворд. 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Конкурс капитанов – «Найди и исправь ошибки».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Конкурс «Четвёртый лишний».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Конкурс «Загадочный».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dirty="0"/>
              <a:t>«Своя игра</a:t>
            </a:r>
            <a:r>
              <a:rPr lang="ru-RU" dirty="0" smtClean="0"/>
              <a:t>».</a:t>
            </a:r>
            <a:endParaRPr lang="ru-RU" dirty="0"/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ОБЖ для грибников.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«Грибное лукошко».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stat17.privet.ru/lr/0a07518126ffb7239dea1c5b0666e55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03789" cy="3456384"/>
          </a:xfrm>
          <a:prstGeom prst="rect">
            <a:avLst/>
          </a:prstGeom>
          <a:noFill/>
        </p:spPr>
      </p:pic>
      <p:pic>
        <p:nvPicPr>
          <p:cNvPr id="64515" name="Picture 3" descr="C:\Users\elena\Desktop\Грибы\подберезов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"/>
            <a:ext cx="4644008" cy="3483006"/>
          </a:xfrm>
          <a:prstGeom prst="rect">
            <a:avLst/>
          </a:prstGeom>
          <a:noFill/>
        </p:spPr>
      </p:pic>
      <p:pic>
        <p:nvPicPr>
          <p:cNvPr id="64516" name="Picture 4" descr="C:\Users\elena\Desktop\Грибы\валу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64517" name="Picture 5" descr="C:\Users\elena\Desktop\Грибы\дубовик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300192" y="2780928"/>
            <a:ext cx="2667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Подберезовики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6093296"/>
            <a:ext cx="1124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Валуи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0312" y="6093296"/>
            <a:ext cx="15274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Дубовик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2708920"/>
            <a:ext cx="2486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Подосиновики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4" name="Picture 8" descr="C:\Users\elena\Desktop\Грибы\рыж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716016" cy="3320988"/>
          </a:xfrm>
          <a:prstGeom prst="rect">
            <a:avLst/>
          </a:prstGeom>
          <a:noFill/>
        </p:spPr>
      </p:pic>
      <p:pic>
        <p:nvPicPr>
          <p:cNvPr id="65540" name="Picture 4" descr="http://infofishing.ru/uploads/posts/2011-12/1322828578_gruzd_suho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9978" y="3284984"/>
            <a:ext cx="4764021" cy="3573016"/>
          </a:xfrm>
          <a:prstGeom prst="rect">
            <a:avLst/>
          </a:prstGeom>
          <a:noFill/>
        </p:spPr>
      </p:pic>
      <p:pic>
        <p:nvPicPr>
          <p:cNvPr id="65541" name="Picture 5" descr="C:\Users\elena\Desktop\Грибы\белян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27984" cy="3330698"/>
          </a:xfrm>
          <a:prstGeom prst="rect">
            <a:avLst/>
          </a:prstGeom>
          <a:noFill/>
        </p:spPr>
      </p:pic>
      <p:pic>
        <p:nvPicPr>
          <p:cNvPr id="65542" name="Picture 6" descr="C:\Users\elena\Desktop\Грибы\волнуш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84984"/>
            <a:ext cx="4427984" cy="3573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380312" y="2636912"/>
            <a:ext cx="1587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Рыжики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2636912"/>
            <a:ext cx="1501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Белянки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6093296"/>
            <a:ext cx="2307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Белые грузди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6093296"/>
            <a:ext cx="1779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Волнушки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сшибайте мухоморы! 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людей это яд, для животных – лекарство!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6562" name="Picture 2" descr="http://img0.liveinternet.ru/images/attach/c/2/73/867/73867580_2642543_24dc47cf88d473d8cdbecc676da51955_a00089a3feab485097a2691fb41743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528725" cy="4896544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Ядовитые грибы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8610" name="Picture 2" descr="C:\Users\elena\Desktop\Грибы\мухомор серый.jpg"/>
          <p:cNvPicPr>
            <a:picLocks noChangeAspect="1" noChangeArrowheads="1"/>
          </p:cNvPicPr>
          <p:nvPr/>
        </p:nvPicPr>
        <p:blipFill>
          <a:blip r:embed="rId2" cstate="print"/>
          <a:srcRect l="15451" r="4124"/>
          <a:stretch>
            <a:fillRect/>
          </a:stretch>
        </p:blipFill>
        <p:spPr bwMode="auto">
          <a:xfrm>
            <a:off x="3059832" y="1268760"/>
            <a:ext cx="2808312" cy="2880320"/>
          </a:xfrm>
          <a:prstGeom prst="rect">
            <a:avLst/>
          </a:prstGeom>
          <a:noFill/>
        </p:spPr>
      </p:pic>
      <p:pic>
        <p:nvPicPr>
          <p:cNvPr id="68611" name="Picture 3" descr="C:\Users\elena\Desktop\Грибы\бледная поганка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7355"/>
          <a:stretch>
            <a:fillRect/>
          </a:stretch>
        </p:blipFill>
        <p:spPr bwMode="auto">
          <a:xfrm>
            <a:off x="0" y="4121697"/>
            <a:ext cx="3168352" cy="2736303"/>
          </a:xfrm>
          <a:prstGeom prst="rect">
            <a:avLst/>
          </a:prstGeom>
          <a:noFill/>
        </p:spPr>
      </p:pic>
      <p:pic>
        <p:nvPicPr>
          <p:cNvPr id="68612" name="Picture 4" descr="C:\Users\elena\Desktop\Грибы\желчный гриб2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0" y="1268760"/>
            <a:ext cx="3070422" cy="2880320"/>
          </a:xfrm>
          <a:prstGeom prst="rect">
            <a:avLst/>
          </a:prstGeom>
          <a:noFill/>
        </p:spPr>
      </p:pic>
      <p:pic>
        <p:nvPicPr>
          <p:cNvPr id="68613" name="Picture 5" descr="C:\Users\elena\Desktop\Грибы\лисички ложные.jpg"/>
          <p:cNvPicPr>
            <a:picLocks noChangeAspect="1" noChangeArrowheads="1"/>
          </p:cNvPicPr>
          <p:nvPr/>
        </p:nvPicPr>
        <p:blipFill>
          <a:blip r:embed="rId5" cstate="print"/>
          <a:srcRect l="3974" r="8609"/>
          <a:stretch>
            <a:fillRect/>
          </a:stretch>
        </p:blipFill>
        <p:spPr bwMode="auto">
          <a:xfrm>
            <a:off x="3131840" y="4139697"/>
            <a:ext cx="3168352" cy="2718303"/>
          </a:xfrm>
          <a:prstGeom prst="rect">
            <a:avLst/>
          </a:prstGeom>
          <a:noFill/>
        </p:spPr>
      </p:pic>
      <p:pic>
        <p:nvPicPr>
          <p:cNvPr id="68614" name="Picture 6" descr="C:\Users\elena\Desktop\Грибы\опята ложны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5635" y="1268760"/>
            <a:ext cx="3288365" cy="2880320"/>
          </a:xfrm>
          <a:prstGeom prst="rect">
            <a:avLst/>
          </a:prstGeom>
          <a:noFill/>
        </p:spPr>
      </p:pic>
      <p:pic>
        <p:nvPicPr>
          <p:cNvPr id="68615" name="Picture 7" descr="C:\Users\elena\Desktop\Грибы\паутинник2.jpg"/>
          <p:cNvPicPr>
            <a:picLocks noChangeAspect="1" noChangeArrowheads="1"/>
          </p:cNvPicPr>
          <p:nvPr/>
        </p:nvPicPr>
        <p:blipFill>
          <a:blip r:embed="rId7" cstate="print"/>
          <a:srcRect l="10487" r="6115"/>
          <a:stretch>
            <a:fillRect/>
          </a:stretch>
        </p:blipFill>
        <p:spPr bwMode="auto">
          <a:xfrm>
            <a:off x="6228185" y="4149080"/>
            <a:ext cx="2915816" cy="2708920"/>
          </a:xfrm>
          <a:prstGeom prst="rect">
            <a:avLst/>
          </a:prstGeom>
          <a:noFill/>
        </p:spPr>
      </p:pic>
      <p:pic>
        <p:nvPicPr>
          <p:cNvPr id="68616" name="Picture 8" descr="C:\Users\elena\Desktop\Грибы\я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22103" y="0"/>
            <a:ext cx="1621897" cy="1340768"/>
          </a:xfrm>
          <a:prstGeom prst="rect">
            <a:avLst/>
          </a:prstGeom>
          <a:noFill/>
        </p:spPr>
      </p:pic>
      <p:pic>
        <p:nvPicPr>
          <p:cNvPr id="10" name="Picture 8" descr="C:\Users\elena\Desktop\Грибы\яд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621897" cy="13407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79512" y="6165304"/>
            <a:ext cx="28264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Бледная поганка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6165304"/>
            <a:ext cx="1863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Паутинник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6165304"/>
            <a:ext cx="2869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Ложные лисички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28184" y="1268760"/>
            <a:ext cx="2457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Ложные опята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31840" y="1268760"/>
            <a:ext cx="2722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Мухомор серый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268760"/>
            <a:ext cx="2459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Желчный гриб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stat21.privet.ru/lr/0c1e8f210bca07954f0844de065e426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03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 природу!</a:t>
            </a:r>
            <a:endParaRPr lang="ru-RU" sz="7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4600"/>
                </a:solidFill>
              </a:rPr>
              <a:t>Подведение итогов </a:t>
            </a:r>
            <a:r>
              <a:rPr lang="ru-RU" b="1" dirty="0" smtClean="0">
                <a:solidFill>
                  <a:srgbClr val="004600"/>
                </a:solidFill>
              </a:rPr>
              <a:t>игры</a:t>
            </a:r>
            <a:endParaRPr lang="ru-RU" b="1" dirty="0" smtClean="0">
              <a:solidFill>
                <a:srgbClr val="004600"/>
              </a:solidFill>
            </a:endParaRPr>
          </a:p>
        </p:txBody>
      </p:sp>
      <p:pic>
        <p:nvPicPr>
          <p:cNvPr id="4" name="Picture 7" descr="награждение"/>
          <p:cNvPicPr>
            <a:picLocks noChangeAspect="1" noChangeArrowheads="1"/>
          </p:cNvPicPr>
          <p:nvPr/>
        </p:nvPicPr>
        <p:blipFill>
          <a:blip r:embed="rId3" cstate="print"/>
          <a:srcRect t="5714" b="7143"/>
          <a:stretch>
            <a:fillRect/>
          </a:stretch>
        </p:blipFill>
        <p:spPr bwMode="auto">
          <a:xfrm>
            <a:off x="1475656" y="1412776"/>
            <a:ext cx="583247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Дорога к солнц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5949280"/>
            <a:ext cx="728464" cy="728464"/>
          </a:xfrm>
          <a:prstGeom prst="rect">
            <a:avLst/>
          </a:prstGeom>
        </p:spPr>
      </p:pic>
      <p:pic>
        <p:nvPicPr>
          <p:cNvPr id="3074" name="Picture 2" descr="http://img-fotki.yandex.ru/get/4601/elena-komarov.14c/0_43023_30a9bb34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10350" y="4149080"/>
            <a:ext cx="2533650" cy="2533651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05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Рабочий стол\Коллекция картинок\химические\КВН.jpg"/>
          <p:cNvPicPr>
            <a:picLocks noChangeAspect="1" noChangeArrowheads="1"/>
          </p:cNvPicPr>
          <p:nvPr/>
        </p:nvPicPr>
        <p:blipFill>
          <a:blip r:embed="rId3" cstate="print"/>
          <a:srcRect t="5797" b="3381"/>
          <a:stretch>
            <a:fillRect/>
          </a:stretch>
        </p:blipFill>
        <p:spPr bwMode="auto">
          <a:xfrm>
            <a:off x="1908175" y="1844675"/>
            <a:ext cx="52562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5157788"/>
            <a:ext cx="7772400" cy="148431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 ВНИМАНИЕ  И ВЗАИМОПОНИМАНИЕ !!!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549275"/>
            <a:ext cx="6629400" cy="1108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С П А С И Б 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313" y="5300663"/>
            <a:ext cx="8802687" cy="923925"/>
          </a:xfrm>
          <a:prstGeom prst="rect">
            <a:avLst/>
          </a:prstGeom>
          <a:noFill/>
          <a:effectLst>
            <a:outerShdw blurRad="25400"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00B0F0"/>
                </a:solidFill>
                <a:latin typeface="Arial" charset="0"/>
                <a:cs typeface="Arial" charset="0"/>
              </a:rPr>
              <a:t>Творческих вам успехов</a:t>
            </a:r>
            <a:r>
              <a:rPr lang="ru-RU" sz="5400" dirty="0">
                <a:solidFill>
                  <a:srgbClr val="00B0F0"/>
                </a:solidFill>
                <a:latin typeface="Arial" charset="0"/>
                <a:cs typeface="Arial" charset="0"/>
              </a:rPr>
              <a:t>!</a:t>
            </a:r>
          </a:p>
        </p:txBody>
      </p:sp>
      <p:pic>
        <p:nvPicPr>
          <p:cNvPr id="8" name="Людмила Зыкина-Грибы, грибочки (В.И. Темнов -  П. Черняе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332656"/>
            <a:ext cx="720080" cy="72008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38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74083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Разминка – кроссворд 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1368499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dirty="0" smtClean="0"/>
              <a:t>Время выполнения – 3 минуты</a:t>
            </a:r>
          </a:p>
          <a:p>
            <a:pPr algn="ctr" eaLnBrk="1" hangingPunct="1">
              <a:buFont typeface="Arial" charset="0"/>
              <a:buNone/>
            </a:pPr>
            <a:r>
              <a:rPr lang="ru-RU" dirty="0" smtClean="0"/>
              <a:t>Каждое угаданное слово – 1 балл</a:t>
            </a:r>
          </a:p>
        </p:txBody>
      </p:sp>
      <p:pic>
        <p:nvPicPr>
          <p:cNvPr id="4100" name="Picture 2" descr="http://open.az/uploads/posts/2011-07/1311754382_5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24944"/>
            <a:ext cx="43204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BD0014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924944"/>
            <a:ext cx="3889102" cy="3528392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509120"/>
            <a:ext cx="2049167" cy="20072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Разминка – кроссворд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b="1" dirty="0" err="1"/>
              <a:t>↓</a:t>
            </a:r>
            <a:r>
              <a:rPr lang="ru-RU" sz="3800" b="1" dirty="0"/>
              <a:t> - Вводное слово – </a:t>
            </a:r>
            <a:r>
              <a:rPr lang="ru-RU" sz="3800" dirty="0"/>
              <a:t>Все грибы по способу питания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Гриб, который должен залезть в кузов, назвав своё имя.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Грибы, растущие целыми семьями, которые выращивают на продажу.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Плодовое тело этого древесного гриба напоминает копыто.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Гриб – «яйцо», «дедушкин табак».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Черные головки </a:t>
            </a:r>
            <a:r>
              <a:rPr lang="ru-RU" sz="3800" dirty="0" err="1"/>
              <a:t>мукора</a:t>
            </a:r>
            <a:r>
              <a:rPr lang="ru-RU" sz="3800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Этот гриб поражает злаки, и вместо зерен образуются черно-фиолетовые рожки.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Весенние грибы – «подснежники».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Грибы, питающиеся за счет хозяина, на котором растут.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Наука о грибах.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Гриб, поражающий картофель и томаты.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800" dirty="0"/>
              <a:t>Съедобные грибы – «лесные самоцветы».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03648" y="1628800"/>
          <a:ext cx="6335340" cy="4968557"/>
        </p:xfrm>
        <a:graphic>
          <a:graphicData uri="http://schemas.openxmlformats.org/drawingml/2006/table">
            <a:tbl>
              <a:tblPr/>
              <a:tblGrid>
                <a:gridCol w="575940"/>
                <a:gridCol w="575940"/>
                <a:gridCol w="575940"/>
                <a:gridCol w="575940"/>
                <a:gridCol w="575940"/>
                <a:gridCol w="575940"/>
                <a:gridCol w="575940"/>
                <a:gridCol w="575940"/>
                <a:gridCol w="575940"/>
                <a:gridCol w="575940"/>
                <a:gridCol w="575940"/>
              </a:tblGrid>
              <a:tr h="451687">
                <a:tc gridSpan="4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 Г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У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З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Д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Ь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 rowSpan="2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Е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Ш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Е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Н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К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latin typeface="Times New Roman"/>
                          <a:ea typeface="Times New Roman"/>
                        </a:rPr>
                        <a:t> Т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У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Т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В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К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Д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Ж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Д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Е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К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latin typeface="Times New Roman"/>
                          <a:ea typeface="Times New Roman"/>
                        </a:rPr>
                        <a:t> 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П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А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Н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Г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С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Ы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Н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Ь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latin typeface="Times New Roman"/>
                          <a:ea typeface="Times New Roman"/>
                        </a:rPr>
                        <a:t> 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Т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Ч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К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З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Ы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latin typeface="Times New Roman"/>
                          <a:ea typeface="Times New Roman"/>
                        </a:rPr>
                        <a:t> М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К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Л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Г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Я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51687"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Ф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Ф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А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687">
                <a:tc gridSpan="3"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С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 Ы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Р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О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Е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Ж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К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2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И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3995936" y="1196752"/>
            <a:ext cx="0" cy="36004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1" descr="AMERI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23528" y="188640"/>
            <a:ext cx="2088232" cy="1988039"/>
          </a:xfrm>
          <a:prstGeom prst="rect">
            <a:avLst/>
          </a:prstGeom>
          <a:noFill/>
        </p:spPr>
      </p:pic>
      <p:pic>
        <p:nvPicPr>
          <p:cNvPr id="9" name="Picture 10" descr="AMERI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056260" y="188912"/>
            <a:ext cx="1757540" cy="1871936"/>
          </a:xfrm>
          <a:prstGeom prst="rect">
            <a:avLst/>
          </a:prstGeom>
          <a:noFill/>
          <a:ln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3E1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Конкурс капитанов</a:t>
            </a:r>
            <a:endParaRPr lang="ru-RU" b="1" dirty="0">
              <a:solidFill>
                <a:srgbClr val="3E100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0" y="1484785"/>
            <a:ext cx="4038600" cy="1944216"/>
          </a:xfrm>
        </p:spPr>
        <p:txBody>
          <a:bodyPr/>
          <a:lstStyle/>
          <a:p>
            <a:r>
              <a:rPr lang="ru-RU" dirty="0" smtClean="0"/>
              <a:t>В предложенном тексте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«Плесневые грибы» </a:t>
            </a:r>
            <a:r>
              <a:rPr lang="ru-RU" dirty="0" smtClean="0"/>
              <a:t>найди ошибки и исправь их.</a:t>
            </a:r>
            <a:endParaRPr lang="ru-RU" dirty="0"/>
          </a:p>
        </p:txBody>
      </p:sp>
      <p:pic>
        <p:nvPicPr>
          <p:cNvPr id="4" name="Picture 1" descr="C:\Users\elena\Desktop\КВН Грибы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700808"/>
            <a:ext cx="3923975" cy="4104456"/>
          </a:xfrm>
          <a:prstGeom prst="rect">
            <a:avLst/>
          </a:prstGeom>
          <a:noFill/>
        </p:spPr>
      </p:pic>
      <p:pic>
        <p:nvPicPr>
          <p:cNvPr id="18435" name="Picture 3" descr="D:\Рабочий стол\Живой уголок\P11200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>
            <a:lum contrast="10000"/>
          </a:blip>
          <a:srcRect/>
          <a:stretch>
            <a:fillRect/>
          </a:stretch>
        </p:blipFill>
        <p:spPr bwMode="auto">
          <a:xfrm>
            <a:off x="4860032" y="3501008"/>
            <a:ext cx="3816424" cy="2824154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0601B-26C9-425D-8970-14F86CF1B49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1098</TotalTime>
  <Words>1509</Words>
  <Application>Microsoft Office PowerPoint</Application>
  <PresentationFormat>Экран (4:3)</PresentationFormat>
  <Paragraphs>370</Paragraphs>
  <Slides>56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Слайд 1</vt:lpstr>
      <vt:lpstr>Грибные частушки</vt:lpstr>
      <vt:lpstr>            Гриб боровик</vt:lpstr>
      <vt:lpstr>Слайд 4</vt:lpstr>
      <vt:lpstr>План проведения игры</vt:lpstr>
      <vt:lpstr>1. Разминка – кроссворд </vt:lpstr>
      <vt:lpstr>1. Разминка – кроссворд </vt:lpstr>
      <vt:lpstr>Ответы</vt:lpstr>
      <vt:lpstr>2. Конкурс капитанов</vt:lpstr>
      <vt:lpstr>3. «Четвёртый лишний» </vt:lpstr>
      <vt:lpstr>Видео для зрителей – «Рост грибов»</vt:lpstr>
      <vt:lpstr>3. «Четвёртый лишний» </vt:lpstr>
      <vt:lpstr>5. «Загадочный» конкурс</vt:lpstr>
      <vt:lpstr>5. «Загадочный» конкурс</vt:lpstr>
      <vt:lpstr>5. «Загадочный» конкурс</vt:lpstr>
      <vt:lpstr>5. «Загадочный» конкурс</vt:lpstr>
      <vt:lpstr>5. «Загадочный» конкурс</vt:lpstr>
      <vt:lpstr>5. «Загадочный» конкурс</vt:lpstr>
      <vt:lpstr>5. «Загадочный» конкурс</vt:lpstr>
      <vt:lpstr>5. «Загадочный» конкурс</vt:lpstr>
      <vt:lpstr>Дождевики - гиганты</vt:lpstr>
      <vt:lpstr>5. «Загадочный» конкурс</vt:lpstr>
      <vt:lpstr>5. «Загадочный» конкурс</vt:lpstr>
      <vt:lpstr>«Своя игра»</vt:lpstr>
      <vt:lpstr>А. Жизнь грибов – 1 балл</vt:lpstr>
      <vt:lpstr>А. Жизнь грибов – 2 балла</vt:lpstr>
      <vt:lpstr>Слайд 27</vt:lpstr>
      <vt:lpstr>А. Жизнь грибов – 3 балла</vt:lpstr>
      <vt:lpstr>Б. Грибы на службе человека – 1 балл</vt:lpstr>
      <vt:lpstr>Слайд 30</vt:lpstr>
      <vt:lpstr>Б. Грибы на службе человека – 2 балла</vt:lpstr>
      <vt:lpstr>Б. Грибы на службе человека – 3 балла</vt:lpstr>
      <vt:lpstr>Страницы истории</vt:lpstr>
      <vt:lpstr>В. Такие вредные грибы – 1 балл</vt:lpstr>
      <vt:lpstr>В. Такие вредные грибы – 2 балла</vt:lpstr>
      <vt:lpstr>В. Такие вредные грибы – 3 балла</vt:lpstr>
      <vt:lpstr>Г. Фотозагадки – 1 балл</vt:lpstr>
      <vt:lpstr>Г. Фотозагадки – 2 балла</vt:lpstr>
      <vt:lpstr>Г. Фотозагадки – 3 балла</vt:lpstr>
      <vt:lpstr>«Охота» на трюфели</vt:lpstr>
      <vt:lpstr>6. ОБЖ для грибников</vt:lpstr>
      <vt:lpstr>7. «Грибное лукошко»</vt:lpstr>
      <vt:lpstr>Удивительные грибы</vt:lpstr>
      <vt:lpstr>Удивительные грибы</vt:lpstr>
      <vt:lpstr>Удивительные грибы</vt:lpstr>
      <vt:lpstr>Удивительные грибы</vt:lpstr>
      <vt:lpstr>Удивительные грибы</vt:lpstr>
      <vt:lpstr>Е. Панкратова «Грибная поляна»</vt:lpstr>
      <vt:lpstr>Слайд 49</vt:lpstr>
      <vt:lpstr>Слайд 50</vt:lpstr>
      <vt:lpstr>Слайд 51</vt:lpstr>
      <vt:lpstr>Не сшибайте мухоморы!  Для людей это яд, для животных – лекарство!</vt:lpstr>
      <vt:lpstr>Ядовитые грибы</vt:lpstr>
      <vt:lpstr>Берегите  природу!</vt:lpstr>
      <vt:lpstr>Подведение итогов игры</vt:lpstr>
      <vt:lpstr>Слайд 56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114</cp:revision>
  <dcterms:created xsi:type="dcterms:W3CDTF">2013-10-27T13:15:14Z</dcterms:created>
  <dcterms:modified xsi:type="dcterms:W3CDTF">2015-01-07T11:12:54Z</dcterms:modified>
</cp:coreProperties>
</file>